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93" r:id="rId5"/>
    <p:sldId id="292" r:id="rId6"/>
    <p:sldId id="260" r:id="rId7"/>
    <p:sldId id="294"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91" r:id="rId35"/>
    <p:sldId id="287" r:id="rId36"/>
    <p:sldId id="288" r:id="rId37"/>
    <p:sldId id="289" r:id="rId38"/>
    <p:sldId id="290" r:id="rId39"/>
    <p:sldId id="305" r:id="rId40"/>
    <p:sldId id="306" r:id="rId41"/>
    <p:sldId id="308" r:id="rId42"/>
    <p:sldId id="307" r:id="rId43"/>
    <p:sldId id="303" r:id="rId44"/>
    <p:sldId id="304" r:id="rId45"/>
    <p:sldId id="309" r:id="rId46"/>
    <p:sldId id="310" r:id="rId47"/>
    <p:sldId id="295" r:id="rId48"/>
    <p:sldId id="296" r:id="rId49"/>
    <p:sldId id="297" r:id="rId50"/>
    <p:sldId id="298" r:id="rId51"/>
    <p:sldId id="299" r:id="rId52"/>
    <p:sldId id="300" r:id="rId53"/>
    <p:sldId id="301" r:id="rId54"/>
    <p:sldId id="30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98" autoAdjust="0"/>
  </p:normalViewPr>
  <p:slideViewPr>
    <p:cSldViewPr>
      <p:cViewPr varScale="1">
        <p:scale>
          <a:sx n="61" d="100"/>
          <a:sy n="61" d="100"/>
        </p:scale>
        <p:origin x="1656"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E8F73-8938-4E27-99F7-B8CB1335FDBF}" type="datetimeFigureOut">
              <a:rPr lang="en-SG" smtClean="0"/>
              <a:t>30/7/2015</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2C852-16CD-490F-A4C1-C68333188F2C}" type="slidenum">
              <a:rPr lang="en-SG" smtClean="0"/>
              <a:t>‹#›</a:t>
            </a:fld>
            <a:endParaRPr lang="en-SG"/>
          </a:p>
        </p:txBody>
      </p:sp>
    </p:spTree>
    <p:extLst>
      <p:ext uri="{BB962C8B-B14F-4D97-AF65-F5344CB8AC3E}">
        <p14:creationId xmlns:p14="http://schemas.microsoft.com/office/powerpoint/2010/main" val="113537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418859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221461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Ro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142636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Ro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132019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57665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Ro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220969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95849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smtClean="0"/>
              <a:t>In single-level cell (SLC) NAND flash technology, each cell can exist in one of two states, storing one bit of information per cell. Most MLC NAND flash memory has four possible states per cell, so it can store two bits of information per cell. This reduces the amount of margin separating the states and results in the possibility of more errors. Multi-level cells which are designed for low error rates are sometimes called </a:t>
            </a:r>
            <a:r>
              <a:rPr lang="en-SG" altLang="en-US" b="1" smtClean="0"/>
              <a:t>enterprise MLC</a:t>
            </a:r>
            <a:r>
              <a:rPr lang="en-SG" altLang="en-US" smtClean="0"/>
              <a:t> (</a:t>
            </a:r>
            <a:r>
              <a:rPr lang="en-SG" altLang="en-US" b="1" smtClean="0"/>
              <a:t>eMLC</a:t>
            </a:r>
            <a:r>
              <a:rPr lang="en-SG" altLang="en-US" smtClean="0"/>
              <a:t>).</a:t>
            </a:r>
          </a:p>
        </p:txBody>
      </p:sp>
    </p:spTree>
    <p:extLst>
      <p:ext uri="{BB962C8B-B14F-4D97-AF65-F5344CB8AC3E}">
        <p14:creationId xmlns:p14="http://schemas.microsoft.com/office/powerpoint/2010/main" val="267551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GB" altLang="en-US" smtClean="0"/>
              <a:t>Two HDD market segments are exposed to future SSD incursion</a:t>
            </a:r>
          </a:p>
          <a:p>
            <a:pPr lvl="1">
              <a:lnSpc>
                <a:spcPct val="80000"/>
              </a:lnSpc>
            </a:pPr>
            <a:r>
              <a:rPr lang="en-GB" altLang="en-US" sz="2000" smtClean="0"/>
              <a:t>SSDs achieve high IOPS at low power consumption. </a:t>
            </a:r>
          </a:p>
          <a:p>
            <a:pPr lvl="1">
              <a:lnSpc>
                <a:spcPct val="80000"/>
              </a:lnSpc>
            </a:pPr>
            <a:r>
              <a:rPr lang="en-GB" altLang="en-US" sz="2000" smtClean="0"/>
              <a:t>High displacement ratio of one SSD to multiple HDDs</a:t>
            </a:r>
          </a:p>
          <a:p>
            <a:pPr lvl="1">
              <a:lnSpc>
                <a:spcPct val="80000"/>
              </a:lnSpc>
            </a:pPr>
            <a:endParaRPr lang="en-GB" altLang="en-US" sz="2000" smtClean="0"/>
          </a:p>
          <a:p>
            <a:pPr lvl="1">
              <a:lnSpc>
                <a:spcPct val="80000"/>
              </a:lnSpc>
            </a:pPr>
            <a:r>
              <a:rPr lang="en-GB" altLang="en-US" sz="2000" smtClean="0"/>
              <a:t>Higher capacity, cheaper HDDs will still be needed. </a:t>
            </a:r>
          </a:p>
          <a:p>
            <a:pPr lvl="1">
              <a:lnSpc>
                <a:spcPct val="80000"/>
              </a:lnSpc>
            </a:pPr>
            <a:r>
              <a:rPr lang="en-GB" altLang="en-US" sz="2000" smtClean="0"/>
              <a:t>Need lower storage capacities and are therefore a target market for SSDs. </a:t>
            </a:r>
          </a:p>
          <a:p>
            <a:pPr lvl="1">
              <a:lnSpc>
                <a:spcPct val="80000"/>
              </a:lnSpc>
            </a:pPr>
            <a:r>
              <a:rPr lang="en-GB" altLang="en-US" sz="2000" smtClean="0"/>
              <a:t>SSDs can cost 10 times more per gigabyte than HDDs,</a:t>
            </a:r>
          </a:p>
          <a:p>
            <a:pPr lvl="1">
              <a:lnSpc>
                <a:spcPct val="80000"/>
              </a:lnSpc>
            </a:pPr>
            <a:r>
              <a:rPr lang="en-GB" altLang="en-US" sz="2000" smtClean="0"/>
              <a:t>Convenience in file transfer</a:t>
            </a:r>
          </a:p>
          <a:p>
            <a:pPr lvl="1">
              <a:lnSpc>
                <a:spcPct val="80000"/>
              </a:lnSpc>
            </a:pPr>
            <a:endParaRPr lang="en-GB" altLang="en-US" sz="2000" smtClean="0"/>
          </a:p>
        </p:txBody>
      </p:sp>
    </p:spTree>
    <p:extLst>
      <p:ext uri="{BB962C8B-B14F-4D97-AF65-F5344CB8AC3E}">
        <p14:creationId xmlns:p14="http://schemas.microsoft.com/office/powerpoint/2010/main" val="934630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45971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2670684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many sectors are there in 1 Mega byte of user data?</a:t>
            </a:r>
          </a:p>
          <a:p>
            <a:r>
              <a:rPr lang="en-GB" baseline="0" dirty="0" smtClean="0"/>
              <a:t>      No. of sector = 1024000 / 512  =  1000 K / 0.5 K  = 2000 sectors </a:t>
            </a:r>
          </a:p>
          <a:p>
            <a:endParaRPr lang="en-GB" baseline="0" dirty="0" smtClean="0"/>
          </a:p>
        </p:txBody>
      </p:sp>
      <p:sp>
        <p:nvSpPr>
          <p:cNvPr id="4" name="Slide Number Placeholder 3"/>
          <p:cNvSpPr>
            <a:spLocks noGrp="1"/>
          </p:cNvSpPr>
          <p:nvPr>
            <p:ph type="sldNum" sz="quarter" idx="10"/>
          </p:nvPr>
        </p:nvSpPr>
        <p:spPr/>
        <p:txBody>
          <a:bodyPr/>
          <a:lstStyle/>
          <a:p>
            <a:fld id="{37E25778-ACAB-4545-9C25-FA69798D9482}" type="slidenum">
              <a:rPr lang="en-SG" smtClean="0"/>
              <a:t>5</a:t>
            </a:fld>
            <a:endParaRPr lang="en-SG"/>
          </a:p>
        </p:txBody>
      </p:sp>
    </p:spTree>
    <p:extLst>
      <p:ext uri="{BB962C8B-B14F-4D97-AF65-F5344CB8AC3E}">
        <p14:creationId xmlns:p14="http://schemas.microsoft.com/office/powerpoint/2010/main" val="289038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What is the time of one revolution of the disk for 7200 RPM drive?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No. of rev per second = 7200 / 60  = 120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time per rev = 1000 /120  </a:t>
            </a:r>
            <a:r>
              <a:rPr lang="en-GB" baseline="0" dirty="0" err="1" smtClean="0"/>
              <a:t>ms</a:t>
            </a:r>
            <a:r>
              <a:rPr lang="en-GB" baseline="0" dirty="0" smtClean="0"/>
              <a:t> = 8.33  </a:t>
            </a:r>
            <a:r>
              <a:rPr lang="en-GB" baseline="0" dirty="0" err="1" smtClean="0"/>
              <a:t>ms</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endParaRPr lang="en-SG" dirty="0"/>
          </a:p>
        </p:txBody>
      </p:sp>
      <p:sp>
        <p:nvSpPr>
          <p:cNvPr id="4" name="Slide Number Placeholder 3"/>
          <p:cNvSpPr>
            <a:spLocks noGrp="1"/>
          </p:cNvSpPr>
          <p:nvPr>
            <p:ph type="sldNum" sz="quarter" idx="10"/>
          </p:nvPr>
        </p:nvSpPr>
        <p:spPr/>
        <p:txBody>
          <a:bodyPr/>
          <a:lstStyle/>
          <a:p>
            <a:fld id="{3232C852-16CD-490F-A4C1-C68333188F2C}" type="slidenum">
              <a:rPr lang="en-SG" smtClean="0"/>
              <a:t>6</a:t>
            </a:fld>
            <a:endParaRPr lang="en-SG"/>
          </a:p>
        </p:txBody>
      </p:sp>
    </p:spTree>
    <p:extLst>
      <p:ext uri="{BB962C8B-B14F-4D97-AF65-F5344CB8AC3E}">
        <p14:creationId xmlns:p14="http://schemas.microsoft.com/office/powerpoint/2010/main" val="221072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3235" name="Rectangle 3"/>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GB" altLang="en-US" smtClean="0"/>
          </a:p>
        </p:txBody>
      </p:sp>
    </p:spTree>
    <p:extLst>
      <p:ext uri="{BB962C8B-B14F-4D97-AF65-F5344CB8AC3E}">
        <p14:creationId xmlns:p14="http://schemas.microsoft.com/office/powerpoint/2010/main" val="270763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Ro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849697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Ro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Rectangle 3"/>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816489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19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noTextEdit="1"/>
          </p:cNvSpPr>
          <p:nvPr>
            <p:ph type="sldImg"/>
          </p:nvPr>
        </p:nvSpPr>
        <p:spPr bwMode="auto">
          <a:xfrm>
            <a:off x="1150938" y="692150"/>
            <a:ext cx="4556125" cy="3416300"/>
          </a:xfrm>
          <a:prstGeom prst="rect">
            <a:avLst/>
          </a:prstGeom>
          <a:solidFill>
            <a:srgbClr val="FFFFFF"/>
          </a:solidFill>
          <a:ln w="12700">
            <a:solidFill>
              <a:srgbClr val="000000"/>
            </a:solidFill>
            <a:miter lim="800000"/>
            <a:headEnd/>
            <a:tailEnd/>
          </a:ln>
        </p:spPr>
      </p:sp>
      <p:sp>
        <p:nvSpPr>
          <p:cNvPr id="212995" name="Rectangle 3"/>
          <p:cNvSpPr>
            <a:spLocks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endParaRPr lang="en-GB" altLang="en-US" smtClean="0"/>
          </a:p>
        </p:txBody>
      </p:sp>
    </p:spTree>
    <p:extLst>
      <p:ext uri="{BB962C8B-B14F-4D97-AF65-F5344CB8AC3E}">
        <p14:creationId xmlns:p14="http://schemas.microsoft.com/office/powerpoint/2010/main" val="27713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Tree>
    <p:extLst>
      <p:ext uri="{BB962C8B-B14F-4D97-AF65-F5344CB8AC3E}">
        <p14:creationId xmlns:p14="http://schemas.microsoft.com/office/powerpoint/2010/main" val="2573067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03BEF8CB-ED4A-4CF9-BBEC-1364BE9119D0}" type="datetimeFigureOut">
              <a:rPr lang="en-SG" smtClean="0"/>
              <a:t>30/7/2015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21042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3BEF8CB-ED4A-4CF9-BBEC-1364BE9119D0}" type="datetimeFigureOut">
              <a:rPr lang="en-SG" smtClean="0"/>
              <a:t>30/7/2015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51907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3BEF8CB-ED4A-4CF9-BBEC-1364BE9119D0}" type="datetimeFigureOut">
              <a:rPr lang="en-SG" smtClean="0"/>
              <a:t>30/7/2015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3407307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9248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fld id="{9C6342BE-FF36-46E2-82E7-E3F7CA109F1F}" type="datetime1">
              <a:rPr lang="en-US"/>
              <a:pPr/>
              <a:t>7/30/2015</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Hard Disk Drive Basic</a:t>
            </a:r>
          </a:p>
        </p:txBody>
      </p:sp>
      <p:sp>
        <p:nvSpPr>
          <p:cNvPr id="7" name="Rectangle 7"/>
          <p:cNvSpPr>
            <a:spLocks noGrp="1" noChangeArrowheads="1"/>
          </p:cNvSpPr>
          <p:nvPr>
            <p:ph type="sldNum" sz="quarter" idx="12"/>
          </p:nvPr>
        </p:nvSpPr>
        <p:spPr>
          <a:ln/>
        </p:spPr>
        <p:txBody>
          <a:bodyPr/>
          <a:lstStyle>
            <a:lvl1pPr>
              <a:defRPr/>
            </a:lvl1pPr>
          </a:lstStyle>
          <a:p>
            <a:fld id="{3BEB99A5-EBB8-4E11-BC80-E453813F8911}" type="slidenum">
              <a:rPr lang="en-US"/>
              <a:pPr/>
              <a:t>‹#›</a:t>
            </a:fld>
            <a:endParaRPr lang="en-US"/>
          </a:p>
        </p:txBody>
      </p:sp>
    </p:spTree>
    <p:extLst>
      <p:ext uri="{BB962C8B-B14F-4D97-AF65-F5344CB8AC3E}">
        <p14:creationId xmlns:p14="http://schemas.microsoft.com/office/powerpoint/2010/main" val="4163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3BEF8CB-ED4A-4CF9-BBEC-1364BE9119D0}" type="datetimeFigureOut">
              <a:rPr lang="en-SG" smtClean="0"/>
              <a:t>30/7/2015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73369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BEF8CB-ED4A-4CF9-BBEC-1364BE9119D0}" type="datetimeFigureOut">
              <a:rPr lang="en-SG" smtClean="0"/>
              <a:t>30/7/2015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50137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03BEF8CB-ED4A-4CF9-BBEC-1364BE9119D0}" type="datetimeFigureOut">
              <a:rPr lang="en-SG" smtClean="0"/>
              <a:t>30/7/2015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2454958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03BEF8CB-ED4A-4CF9-BBEC-1364BE9119D0}" type="datetimeFigureOut">
              <a:rPr lang="en-SG" smtClean="0"/>
              <a:t>30/7/2015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423655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03BEF8CB-ED4A-4CF9-BBEC-1364BE9119D0}" type="datetimeFigureOut">
              <a:rPr lang="en-SG" smtClean="0"/>
              <a:t>30/7/2015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428266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EF8CB-ED4A-4CF9-BBEC-1364BE9119D0}" type="datetimeFigureOut">
              <a:rPr lang="en-SG" smtClean="0"/>
              <a:t>30/7/2015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766129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EF8CB-ED4A-4CF9-BBEC-1364BE9119D0}" type="datetimeFigureOut">
              <a:rPr lang="en-SG" smtClean="0"/>
              <a:t>30/7/2015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192704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EF8CB-ED4A-4CF9-BBEC-1364BE9119D0}" type="datetimeFigureOut">
              <a:rPr lang="en-SG" smtClean="0"/>
              <a:t>30/7/2015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6CCBD1D-395C-4F19-80B1-3FEFD536D12F}" type="slidenum">
              <a:rPr lang="en-SG" smtClean="0"/>
              <a:t>‹#›</a:t>
            </a:fld>
            <a:endParaRPr lang="en-SG"/>
          </a:p>
        </p:txBody>
      </p:sp>
    </p:spTree>
    <p:extLst>
      <p:ext uri="{BB962C8B-B14F-4D97-AF65-F5344CB8AC3E}">
        <p14:creationId xmlns:p14="http://schemas.microsoft.com/office/powerpoint/2010/main" val="208976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EF8CB-ED4A-4CF9-BBEC-1364BE9119D0}" type="datetimeFigureOut">
              <a:rPr lang="en-SG" smtClean="0"/>
              <a:t>30/7/2015</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CBD1D-395C-4F19-80B1-3FEFD536D12F}" type="slidenum">
              <a:rPr lang="en-SG" smtClean="0"/>
              <a:t>‹#›</a:t>
            </a:fld>
            <a:endParaRPr lang="en-SG"/>
          </a:p>
        </p:txBody>
      </p:sp>
    </p:spTree>
    <p:extLst>
      <p:ext uri="{BB962C8B-B14F-4D97-AF65-F5344CB8AC3E}">
        <p14:creationId xmlns:p14="http://schemas.microsoft.com/office/powerpoint/2010/main" val="541594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sia.cnet.com/hard-drive-hits-the-big-five-zero-39434750.ht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youtu.be/0_WsInl7dh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t>ET0023 Operating Systems</a:t>
            </a:r>
          </a:p>
        </p:txBody>
      </p:sp>
      <p:sp>
        <p:nvSpPr>
          <p:cNvPr id="3" name="Subtitle 2"/>
          <p:cNvSpPr>
            <a:spLocks noGrp="1"/>
          </p:cNvSpPr>
          <p:nvPr>
            <p:ph type="subTitle" idx="1"/>
          </p:nvPr>
        </p:nvSpPr>
        <p:spPr/>
        <p:txBody>
          <a:bodyPr/>
          <a:lstStyle/>
          <a:p>
            <a:r>
              <a:rPr lang="en-SG" dirty="0"/>
              <a:t>10. Disk Storage</a:t>
            </a:r>
          </a:p>
        </p:txBody>
      </p:sp>
    </p:spTree>
    <p:extLst>
      <p:ext uri="{BB962C8B-B14F-4D97-AF65-F5344CB8AC3E}">
        <p14:creationId xmlns:p14="http://schemas.microsoft.com/office/powerpoint/2010/main" val="4007250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Sectors / Track</a:t>
            </a:r>
          </a:p>
        </p:txBody>
      </p:sp>
      <p:sp>
        <p:nvSpPr>
          <p:cNvPr id="3" name="Content Placeholder 2"/>
          <p:cNvSpPr>
            <a:spLocks noGrp="1"/>
          </p:cNvSpPr>
          <p:nvPr>
            <p:ph idx="1"/>
          </p:nvPr>
        </p:nvSpPr>
        <p:spPr>
          <a:xfrm>
            <a:off x="457200" y="1600201"/>
            <a:ext cx="8229600" cy="1972816"/>
          </a:xfrm>
        </p:spPr>
        <p:txBody>
          <a:bodyPr>
            <a:normAutofit fontScale="77500" lnSpcReduction="20000"/>
          </a:bodyPr>
          <a:lstStyle/>
          <a:p>
            <a:r>
              <a:rPr lang="en-SG" dirty="0"/>
              <a:t>Reduce bit density per track for outer layers (Constant</a:t>
            </a:r>
          </a:p>
          <a:p>
            <a:r>
              <a:rPr lang="en-SG" dirty="0"/>
              <a:t>Linear Velocity, typically HDDs)</a:t>
            </a:r>
          </a:p>
          <a:p>
            <a:r>
              <a:rPr lang="en-SG" dirty="0"/>
              <a:t>• Have more sectors per track on the outer layers, and</a:t>
            </a:r>
          </a:p>
          <a:p>
            <a:r>
              <a:rPr lang="en-SG" dirty="0"/>
              <a:t>increase rotational speed when reading from outer</a:t>
            </a:r>
          </a:p>
          <a:p>
            <a:r>
              <a:rPr lang="en-SG" dirty="0"/>
              <a:t>tracks (Constant Angular Velocity, typically CDs, DVDs)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1" y="3429001"/>
            <a:ext cx="6336704" cy="3217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2206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Scheduling</a:t>
            </a:r>
          </a:p>
        </p:txBody>
      </p:sp>
      <p:sp>
        <p:nvSpPr>
          <p:cNvPr id="3" name="Content Placeholder 2"/>
          <p:cNvSpPr>
            <a:spLocks noGrp="1"/>
          </p:cNvSpPr>
          <p:nvPr>
            <p:ph idx="1"/>
          </p:nvPr>
        </p:nvSpPr>
        <p:spPr/>
        <p:txBody>
          <a:bodyPr>
            <a:normAutofit fontScale="77500" lnSpcReduction="20000"/>
          </a:bodyPr>
          <a:lstStyle/>
          <a:p>
            <a:r>
              <a:rPr lang="en-SG" dirty="0"/>
              <a:t>The operating system tries to use hardware efficiently</a:t>
            </a:r>
          </a:p>
          <a:p>
            <a:pPr lvl="1"/>
            <a:r>
              <a:rPr lang="en-SG" dirty="0" smtClean="0"/>
              <a:t>for </a:t>
            </a:r>
            <a:r>
              <a:rPr lang="en-SG" dirty="0"/>
              <a:t>disk drives having fast access time, disk bandwidth</a:t>
            </a:r>
          </a:p>
          <a:p>
            <a:r>
              <a:rPr lang="en-SG" dirty="0" smtClean="0"/>
              <a:t>Access </a:t>
            </a:r>
            <a:r>
              <a:rPr lang="en-SG" dirty="0"/>
              <a:t>time has two major components</a:t>
            </a:r>
          </a:p>
          <a:p>
            <a:pPr lvl="1"/>
            <a:r>
              <a:rPr lang="en-SG" dirty="0" smtClean="0"/>
              <a:t>Seek </a:t>
            </a:r>
            <a:r>
              <a:rPr lang="en-SG" dirty="0"/>
              <a:t>time is time to move the heads to the cylinder </a:t>
            </a:r>
            <a:r>
              <a:rPr lang="en-SG" dirty="0" smtClean="0"/>
              <a:t>containing the </a:t>
            </a:r>
            <a:r>
              <a:rPr lang="en-SG" dirty="0"/>
              <a:t>desired sector</a:t>
            </a:r>
          </a:p>
          <a:p>
            <a:pPr lvl="1"/>
            <a:r>
              <a:rPr lang="en-SG" dirty="0" smtClean="0"/>
              <a:t>Rotational </a:t>
            </a:r>
            <a:r>
              <a:rPr lang="en-SG" dirty="0"/>
              <a:t>latency is additional time waiting to rotate </a:t>
            </a:r>
            <a:r>
              <a:rPr lang="en-SG" dirty="0" smtClean="0"/>
              <a:t>the desired </a:t>
            </a:r>
            <a:r>
              <a:rPr lang="en-SG" dirty="0"/>
              <a:t>sector to the disk head.</a:t>
            </a:r>
          </a:p>
          <a:p>
            <a:r>
              <a:rPr lang="en-SG" dirty="0" smtClean="0"/>
              <a:t>Task</a:t>
            </a:r>
            <a:r>
              <a:rPr lang="en-SG" dirty="0"/>
              <a:t>: Minimize seek time</a:t>
            </a:r>
          </a:p>
          <a:p>
            <a:r>
              <a:rPr lang="en-SG" dirty="0" smtClean="0"/>
              <a:t>Seek </a:t>
            </a:r>
            <a:r>
              <a:rPr lang="en-SG" dirty="0"/>
              <a:t>time » seek distance</a:t>
            </a:r>
          </a:p>
          <a:p>
            <a:r>
              <a:rPr lang="en-SG" dirty="0" smtClean="0"/>
              <a:t>Disk </a:t>
            </a:r>
            <a:r>
              <a:rPr lang="en-SG" dirty="0"/>
              <a:t>bandwidth is total number of bytes </a:t>
            </a:r>
            <a:r>
              <a:rPr lang="en-SG" dirty="0" smtClean="0"/>
              <a:t>transferred, divided </a:t>
            </a:r>
            <a:r>
              <a:rPr lang="en-SG" dirty="0"/>
              <a:t>by the total time between the first request </a:t>
            </a:r>
            <a:r>
              <a:rPr lang="en-SG" dirty="0" smtClean="0"/>
              <a:t>for service </a:t>
            </a:r>
            <a:r>
              <a:rPr lang="en-SG" dirty="0"/>
              <a:t>and the completion of the last transfer.</a:t>
            </a:r>
          </a:p>
          <a:p>
            <a:r>
              <a:rPr lang="en-SG" dirty="0" smtClean="0"/>
              <a:t>Different </a:t>
            </a:r>
            <a:r>
              <a:rPr lang="en-SG" dirty="0"/>
              <a:t>algorithms exist for addressing this problem.</a:t>
            </a:r>
          </a:p>
        </p:txBody>
      </p:sp>
    </p:spTree>
    <p:extLst>
      <p:ext uri="{BB962C8B-B14F-4D97-AF65-F5344CB8AC3E}">
        <p14:creationId xmlns:p14="http://schemas.microsoft.com/office/powerpoint/2010/main" val="4223402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Scheduling Algorithms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3" y="1772816"/>
            <a:ext cx="4253458" cy="281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527" y="1772816"/>
            <a:ext cx="4202671" cy="281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7584" y="1412776"/>
            <a:ext cx="2934072" cy="369332"/>
          </a:xfrm>
          <a:prstGeom prst="rect">
            <a:avLst/>
          </a:prstGeom>
        </p:spPr>
        <p:txBody>
          <a:bodyPr wrap="square">
            <a:spAutoFit/>
          </a:bodyPr>
          <a:lstStyle/>
          <a:p>
            <a:r>
              <a:rPr lang="en-SG" b="1" dirty="0" smtClean="0"/>
              <a:t>First-Come-First-Served</a:t>
            </a:r>
            <a:endParaRPr lang="en-SG" b="1" dirty="0"/>
          </a:p>
        </p:txBody>
      </p:sp>
      <p:sp>
        <p:nvSpPr>
          <p:cNvPr id="7" name="Rectangle 6"/>
          <p:cNvSpPr/>
          <p:nvPr/>
        </p:nvSpPr>
        <p:spPr>
          <a:xfrm>
            <a:off x="4985792" y="1426243"/>
            <a:ext cx="2898576" cy="369332"/>
          </a:xfrm>
          <a:prstGeom prst="rect">
            <a:avLst/>
          </a:prstGeom>
        </p:spPr>
        <p:txBody>
          <a:bodyPr wrap="square">
            <a:spAutoFit/>
          </a:bodyPr>
          <a:lstStyle/>
          <a:p>
            <a:r>
              <a:rPr lang="en-SG" b="1" dirty="0" smtClean="0"/>
              <a:t>Shortest-Seek-Time-First</a:t>
            </a:r>
            <a:endParaRPr lang="en-SG" b="1" dirty="0"/>
          </a:p>
        </p:txBody>
      </p:sp>
      <p:graphicFrame>
        <p:nvGraphicFramePr>
          <p:cNvPr id="5" name="Table 4"/>
          <p:cNvGraphicFramePr>
            <a:graphicFrameLocks noGrp="1"/>
          </p:cNvGraphicFramePr>
          <p:nvPr>
            <p:extLst>
              <p:ext uri="{D42A27DB-BD31-4B8C-83A1-F6EECF244321}">
                <p14:modId xmlns:p14="http://schemas.microsoft.com/office/powerpoint/2010/main" val="2870769063"/>
              </p:ext>
            </p:extLst>
          </p:nvPr>
        </p:nvGraphicFramePr>
        <p:xfrm>
          <a:off x="574550" y="4643636"/>
          <a:ext cx="8101905" cy="1920240"/>
        </p:xfrm>
        <a:graphic>
          <a:graphicData uri="http://schemas.openxmlformats.org/drawingml/2006/table">
            <a:tbl>
              <a:tblPr bandRow="1">
                <a:tableStyleId>{5C22544A-7EE6-4342-B048-85BDC9FD1C3A}</a:tableStyleId>
              </a:tblPr>
              <a:tblGrid>
                <a:gridCol w="973114"/>
                <a:gridCol w="7128791"/>
              </a:tblGrid>
              <a:tr h="370840">
                <a:tc>
                  <a:txBody>
                    <a:bodyPr/>
                    <a:lstStyle/>
                    <a:p>
                      <a:r>
                        <a:rPr lang="en-SG" dirty="0" smtClean="0"/>
                        <a:t>SCAN</a:t>
                      </a:r>
                      <a:endParaRPr lang="en-SG"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starts at one end of disk, moves to the other end, servicing requests, reverses repeating action</a:t>
                      </a:r>
                    </a:p>
                  </a:txBody>
                  <a:tcPr>
                    <a:solidFill>
                      <a:schemeClr val="bg1"/>
                    </a:solidFill>
                  </a:tcPr>
                </a:tc>
              </a:tr>
              <a:tr h="370840">
                <a:tc>
                  <a:txBody>
                    <a:bodyPr/>
                    <a:lstStyle/>
                    <a:p>
                      <a:r>
                        <a:rPr lang="en-SG" dirty="0" smtClean="0"/>
                        <a:t>C-SCAN</a:t>
                      </a:r>
                      <a:endParaRPr lang="en-SG" dirty="0"/>
                    </a:p>
                  </a:txBody>
                  <a:tcPr>
                    <a:solidFill>
                      <a:schemeClr val="bg1"/>
                    </a:solidFill>
                  </a:tcPr>
                </a:tc>
                <a:tc>
                  <a:txBody>
                    <a:bodyPr/>
                    <a:lstStyle/>
                    <a:p>
                      <a:r>
                        <a:rPr lang="en-SG" dirty="0" smtClean="0"/>
                        <a:t>starts at one end of disk, moves to the other end, servicing requests, returns to start position</a:t>
                      </a:r>
                      <a:endParaRPr lang="en-SG" dirty="0"/>
                    </a:p>
                  </a:txBody>
                  <a:tcPr>
                    <a:solidFill>
                      <a:schemeClr val="bg1"/>
                    </a:solidFill>
                  </a:tcPr>
                </a:tc>
              </a:tr>
              <a:tr h="370840">
                <a:tc>
                  <a:txBody>
                    <a:bodyPr/>
                    <a:lstStyle/>
                    <a:p>
                      <a:r>
                        <a:rPr lang="en-SG" dirty="0" smtClean="0"/>
                        <a:t>C-LOOK</a:t>
                      </a:r>
                      <a:endParaRPr lang="en-SG" dirty="0"/>
                    </a:p>
                  </a:txBody>
                  <a:tcPr>
                    <a:solidFill>
                      <a:schemeClr val="bg1"/>
                    </a:solidFill>
                  </a:tcPr>
                </a:tc>
                <a:tc>
                  <a:txBody>
                    <a:bodyPr/>
                    <a:lstStyle/>
                    <a:p>
                      <a:r>
                        <a:rPr lang="en-SG" dirty="0" smtClean="0"/>
                        <a:t>Actuator arm only goes as far as last request in each direction, then reverses</a:t>
                      </a:r>
                      <a:endParaRPr lang="en-SG" dirty="0"/>
                    </a:p>
                  </a:txBody>
                  <a:tcPr>
                    <a:solidFill>
                      <a:schemeClr val="bg1"/>
                    </a:solidFill>
                  </a:tcPr>
                </a:tc>
              </a:tr>
            </a:tbl>
          </a:graphicData>
        </a:graphic>
      </p:graphicFrame>
    </p:spTree>
    <p:extLst>
      <p:ext uri="{BB962C8B-B14F-4D97-AF65-F5344CB8AC3E}">
        <p14:creationId xmlns:p14="http://schemas.microsoft.com/office/powerpoint/2010/main" val="4193953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Good Algorithms</a:t>
            </a:r>
          </a:p>
        </p:txBody>
      </p:sp>
      <p:sp>
        <p:nvSpPr>
          <p:cNvPr id="3" name="Content Placeholder 2"/>
          <p:cNvSpPr>
            <a:spLocks noGrp="1"/>
          </p:cNvSpPr>
          <p:nvPr>
            <p:ph idx="1"/>
          </p:nvPr>
        </p:nvSpPr>
        <p:spPr/>
        <p:txBody>
          <a:bodyPr>
            <a:normAutofit fontScale="92500" lnSpcReduction="20000"/>
          </a:bodyPr>
          <a:lstStyle/>
          <a:p>
            <a:r>
              <a:rPr lang="en-SG" dirty="0"/>
              <a:t>Performance depends on number and types </a:t>
            </a:r>
            <a:r>
              <a:rPr lang="en-SG" dirty="0" smtClean="0"/>
              <a:t>of requests</a:t>
            </a:r>
            <a:endParaRPr lang="en-SG" dirty="0"/>
          </a:p>
          <a:p>
            <a:r>
              <a:rPr lang="en-SG" dirty="0" smtClean="0"/>
              <a:t>Requests </a:t>
            </a:r>
            <a:r>
              <a:rPr lang="en-SG" dirty="0"/>
              <a:t>for disk service can be influenced by the </a:t>
            </a:r>
            <a:r>
              <a:rPr lang="en-SG" dirty="0" smtClean="0"/>
              <a:t>file allocation method</a:t>
            </a:r>
            <a:r>
              <a:rPr lang="en-SG" dirty="0"/>
              <a:t>.</a:t>
            </a:r>
          </a:p>
          <a:p>
            <a:r>
              <a:rPr lang="en-SG" dirty="0" smtClean="0"/>
              <a:t>Disk-scheduling </a:t>
            </a:r>
            <a:r>
              <a:rPr lang="en-SG" dirty="0"/>
              <a:t>algorithm should be a separate </a:t>
            </a:r>
            <a:r>
              <a:rPr lang="en-SG" dirty="0" smtClean="0"/>
              <a:t>OS module </a:t>
            </a:r>
            <a:r>
              <a:rPr lang="en-SG" dirty="0"/>
              <a:t>(replacement is possible)</a:t>
            </a:r>
          </a:p>
          <a:p>
            <a:r>
              <a:rPr lang="en-SG" dirty="0" smtClean="0"/>
              <a:t>Choices</a:t>
            </a:r>
            <a:r>
              <a:rPr lang="en-SG" dirty="0"/>
              <a:t>:</a:t>
            </a:r>
          </a:p>
          <a:p>
            <a:pPr lvl="1"/>
            <a:r>
              <a:rPr lang="en-SG" dirty="0" smtClean="0"/>
              <a:t>SSTF </a:t>
            </a:r>
            <a:r>
              <a:rPr lang="en-SG" dirty="0"/>
              <a:t>is common and has a natural appeal</a:t>
            </a:r>
          </a:p>
          <a:p>
            <a:pPr lvl="1"/>
            <a:r>
              <a:rPr lang="en-SG" dirty="0" smtClean="0"/>
              <a:t>SCAN </a:t>
            </a:r>
            <a:r>
              <a:rPr lang="en-SG" dirty="0"/>
              <a:t>and C-SCAN perform better under heavy load</a:t>
            </a:r>
          </a:p>
          <a:p>
            <a:pPr lvl="1"/>
            <a:r>
              <a:rPr lang="en-SG" dirty="0" smtClean="0"/>
              <a:t>Either </a:t>
            </a:r>
            <a:r>
              <a:rPr lang="en-SG" dirty="0"/>
              <a:t>SSTF or LOOK is a reasonable default algorithm</a:t>
            </a:r>
          </a:p>
        </p:txBody>
      </p:sp>
    </p:spTree>
    <p:extLst>
      <p:ext uri="{BB962C8B-B14F-4D97-AF65-F5344CB8AC3E}">
        <p14:creationId xmlns:p14="http://schemas.microsoft.com/office/powerpoint/2010/main" val="2691855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Low-level Disk Formatting</a:t>
            </a:r>
          </a:p>
        </p:txBody>
      </p:sp>
      <p:sp>
        <p:nvSpPr>
          <p:cNvPr id="3" name="Content Placeholder 2"/>
          <p:cNvSpPr>
            <a:spLocks noGrp="1"/>
          </p:cNvSpPr>
          <p:nvPr>
            <p:ph idx="1"/>
          </p:nvPr>
        </p:nvSpPr>
        <p:spPr>
          <a:xfrm>
            <a:off x="457200" y="1600200"/>
            <a:ext cx="8229600" cy="3989040"/>
          </a:xfrm>
        </p:spPr>
        <p:txBody>
          <a:bodyPr>
            <a:normAutofit fontScale="77500" lnSpcReduction="20000"/>
          </a:bodyPr>
          <a:lstStyle/>
          <a:p>
            <a:r>
              <a:rPr lang="en-SG" dirty="0"/>
              <a:t>After manufacturing disk has no information</a:t>
            </a:r>
          </a:p>
          <a:p>
            <a:pPr lvl="1"/>
            <a:r>
              <a:rPr lang="en-SG" dirty="0" smtClean="0"/>
              <a:t> </a:t>
            </a:r>
            <a:r>
              <a:rPr lang="en-SG" dirty="0"/>
              <a:t>Is stack of platters coated with </a:t>
            </a:r>
            <a:r>
              <a:rPr lang="en-SG" dirty="0" err="1"/>
              <a:t>magnetizable</a:t>
            </a:r>
            <a:r>
              <a:rPr lang="en-SG" dirty="0"/>
              <a:t> metal oxide</a:t>
            </a:r>
          </a:p>
          <a:p>
            <a:r>
              <a:rPr lang="en-SG" dirty="0" smtClean="0"/>
              <a:t>Before </a:t>
            </a:r>
            <a:r>
              <a:rPr lang="en-SG" dirty="0"/>
              <a:t>use, each platter receives low-level format</a:t>
            </a:r>
          </a:p>
          <a:p>
            <a:pPr lvl="1"/>
            <a:r>
              <a:rPr lang="en-SG" dirty="0" smtClean="0"/>
              <a:t>Format </a:t>
            </a:r>
            <a:r>
              <a:rPr lang="en-SG" dirty="0"/>
              <a:t>has series of concentric tracks</a:t>
            </a:r>
          </a:p>
          <a:p>
            <a:pPr lvl="1"/>
            <a:r>
              <a:rPr lang="en-SG" dirty="0" smtClean="0"/>
              <a:t>Each </a:t>
            </a:r>
            <a:r>
              <a:rPr lang="en-SG" dirty="0"/>
              <a:t>track contains some sectors</a:t>
            </a:r>
          </a:p>
          <a:p>
            <a:pPr lvl="1"/>
            <a:r>
              <a:rPr lang="en-SG" dirty="0" smtClean="0"/>
              <a:t>There </a:t>
            </a:r>
            <a:r>
              <a:rPr lang="en-SG" dirty="0"/>
              <a:t>is a short gap between sectors</a:t>
            </a:r>
          </a:p>
          <a:p>
            <a:r>
              <a:rPr lang="en-SG" dirty="0" smtClean="0"/>
              <a:t>Preamble </a:t>
            </a:r>
            <a:r>
              <a:rPr lang="en-SG" dirty="0"/>
              <a:t>allows h/w to recognize start of sector</a:t>
            </a:r>
          </a:p>
          <a:p>
            <a:pPr lvl="1"/>
            <a:r>
              <a:rPr lang="en-SG" dirty="0" smtClean="0"/>
              <a:t>Also </a:t>
            </a:r>
            <a:r>
              <a:rPr lang="en-SG" dirty="0"/>
              <a:t>contains cylinder and sector numbers</a:t>
            </a:r>
          </a:p>
          <a:p>
            <a:pPr lvl="1"/>
            <a:r>
              <a:rPr lang="en-SG" dirty="0" smtClean="0"/>
              <a:t>Data </a:t>
            </a:r>
            <a:r>
              <a:rPr lang="en-SG" dirty="0"/>
              <a:t>is usually 512 bytes</a:t>
            </a:r>
          </a:p>
          <a:p>
            <a:pPr lvl="1"/>
            <a:r>
              <a:rPr lang="en-SG" dirty="0" smtClean="0"/>
              <a:t>Error </a:t>
            </a:r>
            <a:r>
              <a:rPr lang="en-SG" dirty="0"/>
              <a:t>Correction </a:t>
            </a:r>
            <a:r>
              <a:rPr lang="en-SG" dirty="0" smtClean="0"/>
              <a:t>Code (ECC) field </a:t>
            </a:r>
            <a:r>
              <a:rPr lang="en-SG" dirty="0"/>
              <a:t>used to detect and recover from read errors</a:t>
            </a:r>
          </a:p>
        </p:txBody>
      </p:sp>
      <p:graphicFrame>
        <p:nvGraphicFramePr>
          <p:cNvPr id="4" name="Table 3"/>
          <p:cNvGraphicFramePr>
            <a:graphicFrameLocks noGrp="1"/>
          </p:cNvGraphicFramePr>
          <p:nvPr>
            <p:extLst>
              <p:ext uri="{D42A27DB-BD31-4B8C-83A1-F6EECF244321}">
                <p14:modId xmlns:p14="http://schemas.microsoft.com/office/powerpoint/2010/main" val="718223739"/>
              </p:ext>
            </p:extLst>
          </p:nvPr>
        </p:nvGraphicFramePr>
        <p:xfrm>
          <a:off x="1043608" y="5578440"/>
          <a:ext cx="7200800" cy="586864"/>
        </p:xfrm>
        <a:graphic>
          <a:graphicData uri="http://schemas.openxmlformats.org/drawingml/2006/table">
            <a:tbl>
              <a:tblPr firstRow="1" bandRow="1">
                <a:tableStyleId>{5C22544A-7EE6-4342-B048-85BDC9FD1C3A}</a:tableStyleId>
              </a:tblPr>
              <a:tblGrid>
                <a:gridCol w="1368152"/>
                <a:gridCol w="4841102"/>
                <a:gridCol w="991546"/>
              </a:tblGrid>
              <a:tr h="586864">
                <a:tc>
                  <a:txBody>
                    <a:bodyPr/>
                    <a:lstStyle/>
                    <a:p>
                      <a:r>
                        <a:rPr lang="en-SG" sz="2400" b="0" i="0" u="none" strike="noStrike" kern="1200" baseline="0" dirty="0" smtClean="0">
                          <a:solidFill>
                            <a:schemeClr val="tx1"/>
                          </a:solidFill>
                          <a:latin typeface="+mn-lt"/>
                          <a:ea typeface="+mn-ea"/>
                          <a:cs typeface="+mn-cs"/>
                        </a:rPr>
                        <a:t>Preamble</a:t>
                      </a:r>
                      <a:endParaRPr lang="en-SG" sz="2400" dirty="0">
                        <a:solidFill>
                          <a:schemeClr val="tx1"/>
                        </a:solidFill>
                      </a:endParaRPr>
                    </a:p>
                  </a:txBody>
                  <a:tcPr>
                    <a:solidFill>
                      <a:schemeClr val="accent6">
                        <a:lumMod val="40000"/>
                        <a:lumOff val="60000"/>
                      </a:schemeClr>
                    </a:solidFill>
                  </a:tcPr>
                </a:tc>
                <a:tc>
                  <a:txBody>
                    <a:bodyPr/>
                    <a:lstStyle/>
                    <a:p>
                      <a:pPr algn="ctr"/>
                      <a:r>
                        <a:rPr lang="en-SG" sz="2400" b="0" i="0" u="none" strike="noStrike" kern="1200" baseline="0" dirty="0" smtClean="0">
                          <a:solidFill>
                            <a:schemeClr val="tx1"/>
                          </a:solidFill>
                          <a:latin typeface="+mn-lt"/>
                          <a:ea typeface="+mn-ea"/>
                          <a:cs typeface="+mn-cs"/>
                        </a:rPr>
                        <a:t>Data</a:t>
                      </a:r>
                      <a:endParaRPr lang="en-SG" sz="2400" dirty="0">
                        <a:solidFill>
                          <a:schemeClr val="tx1"/>
                        </a:solidFill>
                      </a:endParaRPr>
                    </a:p>
                  </a:txBody>
                  <a:tcPr>
                    <a:solidFill>
                      <a:schemeClr val="accent3">
                        <a:lumMod val="40000"/>
                        <a:lumOff val="60000"/>
                      </a:schemeClr>
                    </a:solidFill>
                  </a:tcPr>
                </a:tc>
                <a:tc>
                  <a:txBody>
                    <a:bodyPr/>
                    <a:lstStyle/>
                    <a:p>
                      <a:r>
                        <a:rPr lang="en-SG" sz="2400" b="0" i="0" u="none" strike="noStrike" kern="1200" baseline="0" dirty="0" smtClean="0">
                          <a:solidFill>
                            <a:schemeClr val="tx1"/>
                          </a:solidFill>
                          <a:latin typeface="+mn-lt"/>
                          <a:ea typeface="+mn-ea"/>
                          <a:cs typeface="+mn-cs"/>
                        </a:rPr>
                        <a:t>ECC</a:t>
                      </a:r>
                      <a:endParaRPr lang="en-SG" sz="2400"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3205868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Cylinder Skew</a:t>
            </a:r>
          </a:p>
        </p:txBody>
      </p:sp>
      <p:sp>
        <p:nvSpPr>
          <p:cNvPr id="3" name="Content Placeholder 2"/>
          <p:cNvSpPr>
            <a:spLocks noGrp="1"/>
          </p:cNvSpPr>
          <p:nvPr>
            <p:ph idx="1"/>
          </p:nvPr>
        </p:nvSpPr>
        <p:spPr>
          <a:xfrm>
            <a:off x="457200" y="1600200"/>
            <a:ext cx="4313058" cy="4525963"/>
          </a:xfrm>
        </p:spPr>
        <p:txBody>
          <a:bodyPr>
            <a:normAutofit fontScale="92500"/>
          </a:bodyPr>
          <a:lstStyle/>
          <a:p>
            <a:r>
              <a:rPr lang="en-SG" dirty="0"/>
              <a:t>Rotation speed: 10000 rpm</a:t>
            </a:r>
          </a:p>
          <a:p>
            <a:pPr lvl="1"/>
            <a:r>
              <a:rPr lang="en-SG" dirty="0" smtClean="0"/>
              <a:t>Drive </a:t>
            </a:r>
            <a:r>
              <a:rPr lang="en-SG" dirty="0"/>
              <a:t>rotates in 6 </a:t>
            </a:r>
            <a:r>
              <a:rPr lang="en-SG" dirty="0" err="1"/>
              <a:t>ms</a:t>
            </a:r>
            <a:endParaRPr lang="en-SG" dirty="0"/>
          </a:p>
          <a:p>
            <a:pPr lvl="1"/>
            <a:r>
              <a:rPr lang="en-SG" dirty="0" smtClean="0"/>
              <a:t>Track </a:t>
            </a:r>
            <a:r>
              <a:rPr lang="en-SG" dirty="0"/>
              <a:t>has 300 sectors</a:t>
            </a:r>
          </a:p>
          <a:p>
            <a:pPr lvl="1"/>
            <a:r>
              <a:rPr lang="en-SG" dirty="0" smtClean="0"/>
              <a:t>New </a:t>
            </a:r>
            <a:r>
              <a:rPr lang="en-SG" dirty="0"/>
              <a:t>sector every 20 </a:t>
            </a:r>
            <a:r>
              <a:rPr lang="en-SG" dirty="0" err="1"/>
              <a:t>μs</a:t>
            </a:r>
            <a:endParaRPr lang="en-SG" dirty="0"/>
          </a:p>
          <a:p>
            <a:pPr lvl="1"/>
            <a:r>
              <a:rPr lang="en-SG" dirty="0" smtClean="0"/>
              <a:t>If </a:t>
            </a:r>
            <a:r>
              <a:rPr lang="en-SG" dirty="0"/>
              <a:t>track seek time 800 </a:t>
            </a:r>
            <a:r>
              <a:rPr lang="en-SG" dirty="0" err="1"/>
              <a:t>μs</a:t>
            </a:r>
            <a:endParaRPr lang="en-SG" dirty="0"/>
          </a:p>
          <a:p>
            <a:pPr lvl="1"/>
            <a:r>
              <a:rPr lang="en-SG" dirty="0" smtClean="0"/>
              <a:t>40 </a:t>
            </a:r>
            <a:r>
              <a:rPr lang="en-SG" dirty="0"/>
              <a:t>sectors pass on seek</a:t>
            </a:r>
          </a:p>
          <a:p>
            <a:r>
              <a:rPr lang="en-SG" dirty="0" smtClean="0"/>
              <a:t>Cylinder </a:t>
            </a:r>
            <a:r>
              <a:rPr lang="en-SG" dirty="0"/>
              <a:t>skew: 40 sectors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258" y="2060848"/>
            <a:ext cx="4482261" cy="4013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927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Formatting &amp; Performance</a:t>
            </a:r>
          </a:p>
        </p:txBody>
      </p:sp>
      <p:sp>
        <p:nvSpPr>
          <p:cNvPr id="3" name="Content Placeholder 2"/>
          <p:cNvSpPr>
            <a:spLocks noGrp="1"/>
          </p:cNvSpPr>
          <p:nvPr>
            <p:ph idx="1"/>
          </p:nvPr>
        </p:nvSpPr>
        <p:spPr>
          <a:xfrm>
            <a:off x="457200" y="1600201"/>
            <a:ext cx="8229600" cy="2674559"/>
          </a:xfrm>
        </p:spPr>
        <p:txBody>
          <a:bodyPr>
            <a:normAutofit fontScale="92500" lnSpcReduction="10000"/>
          </a:bodyPr>
          <a:lstStyle/>
          <a:p>
            <a:r>
              <a:rPr lang="en-SG" dirty="0"/>
              <a:t>If 10K rpm, 300 sectors of 512 bytes per track</a:t>
            </a:r>
          </a:p>
          <a:p>
            <a:pPr lvl="1"/>
            <a:r>
              <a:rPr lang="en-SG" dirty="0" smtClean="0"/>
              <a:t>153600 </a:t>
            </a:r>
            <a:r>
              <a:rPr lang="en-SG" dirty="0"/>
              <a:t>bytes every 6 </a:t>
            </a:r>
            <a:r>
              <a:rPr lang="en-SG" dirty="0" err="1" smtClean="0"/>
              <a:t>ms</a:t>
            </a:r>
            <a:r>
              <a:rPr lang="en-SG" dirty="0" smtClean="0"/>
              <a:t>     24.4 </a:t>
            </a:r>
            <a:r>
              <a:rPr lang="en-SG" dirty="0"/>
              <a:t>MB/sec transfer rate</a:t>
            </a:r>
          </a:p>
          <a:p>
            <a:r>
              <a:rPr lang="en-SG" dirty="0" smtClean="0"/>
              <a:t>If </a:t>
            </a:r>
            <a:r>
              <a:rPr lang="en-SG" dirty="0"/>
              <a:t>disk controller buffer can store only one sector</a:t>
            </a:r>
          </a:p>
          <a:p>
            <a:pPr lvl="1"/>
            <a:r>
              <a:rPr lang="en-SG" dirty="0" smtClean="0"/>
              <a:t>For </a:t>
            </a:r>
            <a:r>
              <a:rPr lang="en-SG" dirty="0"/>
              <a:t>2 consecutive reads, 2nd sector flies past during memory </a:t>
            </a:r>
            <a:r>
              <a:rPr lang="en-SG" dirty="0" smtClean="0"/>
              <a:t>transfer of </a:t>
            </a:r>
            <a:r>
              <a:rPr lang="en-SG" dirty="0"/>
              <a:t>1st track</a:t>
            </a:r>
          </a:p>
          <a:p>
            <a:pPr lvl="1"/>
            <a:r>
              <a:rPr lang="en-SG" dirty="0" smtClean="0"/>
              <a:t>Idea</a:t>
            </a:r>
            <a:r>
              <a:rPr lang="en-SG" dirty="0"/>
              <a:t>: Use single/double interleaving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34" y="4274760"/>
            <a:ext cx="8569246" cy="239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4679865" y="2204864"/>
            <a:ext cx="252175" cy="216024"/>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87415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Partitioning</a:t>
            </a:r>
          </a:p>
        </p:txBody>
      </p:sp>
      <p:sp>
        <p:nvSpPr>
          <p:cNvPr id="3" name="Content Placeholder 2"/>
          <p:cNvSpPr>
            <a:spLocks noGrp="1"/>
          </p:cNvSpPr>
          <p:nvPr>
            <p:ph idx="1"/>
          </p:nvPr>
        </p:nvSpPr>
        <p:spPr/>
        <p:txBody>
          <a:bodyPr>
            <a:normAutofit fontScale="77500" lnSpcReduction="20000"/>
          </a:bodyPr>
          <a:lstStyle/>
          <a:p>
            <a:r>
              <a:rPr lang="en-SG" dirty="0"/>
              <a:t>Each partition is like a separate disk</a:t>
            </a:r>
          </a:p>
          <a:p>
            <a:r>
              <a:rPr lang="en-SG" dirty="0" smtClean="0"/>
              <a:t>Sector </a:t>
            </a:r>
            <a:r>
              <a:rPr lang="en-SG" dirty="0"/>
              <a:t>0 is </a:t>
            </a:r>
            <a:r>
              <a:rPr lang="en-SG" dirty="0">
                <a:solidFill>
                  <a:srgbClr val="FF0000"/>
                </a:solidFill>
              </a:rPr>
              <a:t>MBR</a:t>
            </a:r>
          </a:p>
          <a:p>
            <a:pPr lvl="1"/>
            <a:r>
              <a:rPr lang="fr-FR" dirty="0" err="1" smtClean="0"/>
              <a:t>contains</a:t>
            </a:r>
            <a:r>
              <a:rPr lang="fr-FR" dirty="0" smtClean="0"/>
              <a:t> </a:t>
            </a:r>
            <a:r>
              <a:rPr lang="fr-FR" dirty="0"/>
              <a:t>boot code + partition table</a:t>
            </a:r>
          </a:p>
          <a:p>
            <a:pPr lvl="1"/>
            <a:r>
              <a:rPr lang="en-SG" dirty="0" smtClean="0"/>
              <a:t>Partition </a:t>
            </a:r>
            <a:r>
              <a:rPr lang="en-SG" dirty="0"/>
              <a:t>table has starting sector and size of each partition</a:t>
            </a:r>
          </a:p>
          <a:p>
            <a:r>
              <a:rPr lang="en-SG" dirty="0" smtClean="0"/>
              <a:t>High-level </a:t>
            </a:r>
            <a:r>
              <a:rPr lang="en-SG" dirty="0"/>
              <a:t>formatting</a:t>
            </a:r>
          </a:p>
          <a:p>
            <a:pPr lvl="1"/>
            <a:r>
              <a:rPr lang="en-SG" dirty="0" smtClean="0"/>
              <a:t>Done </a:t>
            </a:r>
            <a:r>
              <a:rPr lang="en-SG" dirty="0"/>
              <a:t>for each partition</a:t>
            </a:r>
          </a:p>
          <a:p>
            <a:pPr lvl="1"/>
            <a:r>
              <a:rPr lang="en-SG" dirty="0" smtClean="0"/>
              <a:t>Specifies </a:t>
            </a:r>
            <a:r>
              <a:rPr lang="en-SG" dirty="0"/>
              <a:t>boot block, free list, root directory, empty file system</a:t>
            </a:r>
          </a:p>
          <a:p>
            <a:r>
              <a:rPr lang="en-SG" dirty="0" smtClean="0"/>
              <a:t>What </a:t>
            </a:r>
            <a:r>
              <a:rPr lang="en-SG" dirty="0"/>
              <a:t>happens on boot?</a:t>
            </a:r>
          </a:p>
          <a:p>
            <a:pPr lvl="1"/>
            <a:r>
              <a:rPr lang="en-SG" dirty="0" smtClean="0"/>
              <a:t>BIOS </a:t>
            </a:r>
            <a:r>
              <a:rPr lang="en-SG" dirty="0"/>
              <a:t>loads MBR, boot program checks to see active partition</a:t>
            </a:r>
          </a:p>
          <a:p>
            <a:pPr lvl="1"/>
            <a:r>
              <a:rPr lang="en-SG" dirty="0" smtClean="0"/>
              <a:t>Reads </a:t>
            </a:r>
            <a:r>
              <a:rPr lang="en-SG" dirty="0"/>
              <a:t>boot sector from that partition that then loads OS </a:t>
            </a:r>
            <a:r>
              <a:rPr lang="en-SG" dirty="0" smtClean="0"/>
              <a:t>kernel, </a:t>
            </a:r>
            <a:r>
              <a:rPr lang="en-SG" dirty="0" err="1" smtClean="0"/>
              <a:t>etc</a:t>
            </a:r>
            <a:endParaRPr lang="en-SG" dirty="0"/>
          </a:p>
          <a:p>
            <a:r>
              <a:rPr lang="en-SG" dirty="0" smtClean="0"/>
              <a:t>Modern </a:t>
            </a:r>
            <a:r>
              <a:rPr lang="en-SG" dirty="0"/>
              <a:t>PC OS have 4 partitions (3 primary, 1 extended)</a:t>
            </a:r>
          </a:p>
        </p:txBody>
      </p:sp>
    </p:spTree>
    <p:extLst>
      <p:ext uri="{BB962C8B-B14F-4D97-AF65-F5344CB8AC3E}">
        <p14:creationId xmlns:p14="http://schemas.microsoft.com/office/powerpoint/2010/main" val="2670793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Partitioning Software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58" y="1196753"/>
            <a:ext cx="7075934" cy="5031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19672" y="6300028"/>
            <a:ext cx="6336704" cy="369332"/>
          </a:xfrm>
          <a:prstGeom prst="rect">
            <a:avLst/>
          </a:prstGeom>
        </p:spPr>
        <p:txBody>
          <a:bodyPr wrap="square">
            <a:spAutoFit/>
          </a:bodyPr>
          <a:lstStyle/>
          <a:p>
            <a:r>
              <a:rPr lang="en-SG" b="1" dirty="0"/>
              <a:t>Using windows Disk Management or CLI Fdisk.exe</a:t>
            </a:r>
          </a:p>
        </p:txBody>
      </p:sp>
    </p:spTree>
    <p:extLst>
      <p:ext uri="{BB962C8B-B14F-4D97-AF65-F5344CB8AC3E}">
        <p14:creationId xmlns:p14="http://schemas.microsoft.com/office/powerpoint/2010/main" val="2103949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GNU </a:t>
            </a:r>
            <a:r>
              <a:rPr lang="en-SG" dirty="0" err="1"/>
              <a:t>GParted</a:t>
            </a:r>
            <a:endParaRPr lang="en-S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17" y="1340769"/>
            <a:ext cx="7682199" cy="5272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420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Size Matters</a:t>
            </a:r>
          </a:p>
        </p:txBody>
      </p:sp>
      <p:sp>
        <p:nvSpPr>
          <p:cNvPr id="3" name="Content Placeholder 2"/>
          <p:cNvSpPr>
            <a:spLocks noGrp="1"/>
          </p:cNvSpPr>
          <p:nvPr>
            <p:ph idx="1"/>
          </p:nvPr>
        </p:nvSpPr>
        <p:spPr>
          <a:xfrm>
            <a:off x="457200" y="5412357"/>
            <a:ext cx="8229600" cy="1257003"/>
          </a:xfrm>
        </p:spPr>
        <p:txBody>
          <a:bodyPr>
            <a:normAutofit fontScale="40000" lnSpcReduction="20000"/>
          </a:bodyPr>
          <a:lstStyle/>
          <a:p>
            <a:r>
              <a:rPr lang="en-SG" dirty="0"/>
              <a:t>Bill Healy, executive vice president at Hitachi, holds up a platter from a 1-inch </a:t>
            </a:r>
            <a:r>
              <a:rPr lang="en-SG" dirty="0" err="1"/>
              <a:t>microdrive</a:t>
            </a:r>
            <a:r>
              <a:rPr lang="en-SG" dirty="0"/>
              <a:t> in his</a:t>
            </a:r>
          </a:p>
          <a:p>
            <a:r>
              <a:rPr lang="en-SG" dirty="0"/>
              <a:t>right hand. In his left is a 24-inch platter from IBM's RAMAC (Random Access Method of</a:t>
            </a:r>
          </a:p>
          <a:p>
            <a:r>
              <a:rPr lang="en-SG" dirty="0"/>
              <a:t>Accounting and Control), which came out 50 years ago. A 1-inch 8GB platter holds more than</a:t>
            </a:r>
          </a:p>
          <a:p>
            <a:r>
              <a:rPr lang="en-SG" dirty="0"/>
              <a:t>80,000 times as much data as a single 24-inch RAMAC platter. An 8GB 1-inch drive holds 1,600</a:t>
            </a:r>
          </a:p>
          <a:p>
            <a:r>
              <a:rPr lang="en-SG" dirty="0"/>
              <a:t>times as much data as RAMAC.</a:t>
            </a:r>
          </a:p>
          <a:p>
            <a:r>
              <a:rPr lang="en-SG" dirty="0"/>
              <a:t>Credit: Michael </a:t>
            </a:r>
            <a:r>
              <a:rPr lang="en-SG" dirty="0" err="1"/>
              <a:t>Kanellos</a:t>
            </a:r>
            <a:r>
              <a:rPr lang="en-SG" dirty="0"/>
              <a:t>, CNET News.com (</a:t>
            </a:r>
            <a:r>
              <a:rPr lang="en-SG" dirty="0">
                <a:hlinkClick r:id="rId2"/>
              </a:rPr>
              <a:t>http://</a:t>
            </a:r>
            <a:r>
              <a:rPr lang="en-SG" dirty="0" smtClean="0">
                <a:hlinkClick r:id="rId2"/>
              </a:rPr>
              <a:t>asia.cnet.com/hard-drive-hits-the-big-five-zero-39434750.htm</a:t>
            </a:r>
            <a:r>
              <a:rPr lang="en-SG" dirty="0" smtClean="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276350"/>
            <a:ext cx="6171778" cy="412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433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Typical Windows Partitions</a:t>
            </a:r>
          </a:p>
        </p:txBody>
      </p:sp>
      <p:sp>
        <p:nvSpPr>
          <p:cNvPr id="4" name="Rectangle 3"/>
          <p:cNvSpPr/>
          <p:nvPr/>
        </p:nvSpPr>
        <p:spPr>
          <a:xfrm>
            <a:off x="1403648" y="1556792"/>
            <a:ext cx="1269899" cy="369332"/>
          </a:xfrm>
          <a:prstGeom prst="rect">
            <a:avLst/>
          </a:prstGeom>
        </p:spPr>
        <p:txBody>
          <a:bodyPr wrap="none">
            <a:spAutoFit/>
          </a:bodyPr>
          <a:lstStyle/>
          <a:p>
            <a:r>
              <a:rPr lang="en-SG" b="1" dirty="0"/>
              <a:t>500GB Disk</a:t>
            </a:r>
          </a:p>
        </p:txBody>
      </p:sp>
      <p:graphicFrame>
        <p:nvGraphicFramePr>
          <p:cNvPr id="5" name="Table 4"/>
          <p:cNvGraphicFramePr>
            <a:graphicFrameLocks noGrp="1"/>
          </p:cNvGraphicFramePr>
          <p:nvPr>
            <p:extLst>
              <p:ext uri="{D42A27DB-BD31-4B8C-83A1-F6EECF244321}">
                <p14:modId xmlns:p14="http://schemas.microsoft.com/office/powerpoint/2010/main" val="712380118"/>
              </p:ext>
            </p:extLst>
          </p:nvPr>
        </p:nvGraphicFramePr>
        <p:xfrm>
          <a:off x="1547664" y="1885474"/>
          <a:ext cx="6336704" cy="895454"/>
        </p:xfrm>
        <a:graphic>
          <a:graphicData uri="http://schemas.openxmlformats.org/drawingml/2006/table">
            <a:tbl>
              <a:tblPr>
                <a:tableStyleId>{5C22544A-7EE6-4342-B048-85BDC9FD1C3A}</a:tableStyleId>
              </a:tblPr>
              <a:tblGrid>
                <a:gridCol w="1296144"/>
                <a:gridCol w="2880320"/>
                <a:gridCol w="1440160"/>
                <a:gridCol w="720080"/>
              </a:tblGrid>
              <a:tr h="895454">
                <a:tc>
                  <a:txBody>
                    <a:bodyPr/>
                    <a:lstStyle/>
                    <a:p>
                      <a:pPr algn="ctr"/>
                      <a:r>
                        <a:rPr lang="en-SG" sz="1800" b="0" i="0" u="none" strike="noStrike" kern="1200" baseline="0" dirty="0" smtClean="0">
                          <a:solidFill>
                            <a:schemeClr val="tx1"/>
                          </a:solidFill>
                          <a:latin typeface="+mn-lt"/>
                          <a:ea typeface="+mn-ea"/>
                          <a:cs typeface="+mn-cs"/>
                        </a:rPr>
                        <a:t>100GB</a:t>
                      </a:r>
                      <a:endParaRPr lang="en-S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SG" sz="1800" b="0" i="0" u="none" strike="noStrike" kern="1200" baseline="0" dirty="0" smtClean="0">
                          <a:solidFill>
                            <a:schemeClr val="tx1"/>
                          </a:solidFill>
                          <a:latin typeface="+mn-lt"/>
                          <a:ea typeface="+mn-ea"/>
                          <a:cs typeface="+mn-cs"/>
                        </a:rPr>
                        <a:t>200~250GB </a:t>
                      </a:r>
                      <a:endParaRPr lang="en-S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tx1"/>
                          </a:solidFill>
                          <a:latin typeface="+mn-lt"/>
                          <a:ea typeface="+mn-ea"/>
                          <a:cs typeface="+mn-cs"/>
                        </a:rPr>
                        <a:t>100GB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SG" sz="1800" b="0" i="0" u="none" strike="noStrike" kern="1200" baseline="0" dirty="0" smtClean="0">
                          <a:solidFill>
                            <a:schemeClr val="tx1"/>
                          </a:solidFill>
                          <a:latin typeface="+mn-lt"/>
                          <a:ea typeface="+mn-ea"/>
                          <a:cs typeface="+mn-cs"/>
                        </a:rPr>
                        <a:t>16GB</a:t>
                      </a:r>
                      <a:endParaRPr lang="en-SG"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
        <p:nvSpPr>
          <p:cNvPr id="7" name="Rectangle 6"/>
          <p:cNvSpPr/>
          <p:nvPr/>
        </p:nvSpPr>
        <p:spPr>
          <a:xfrm>
            <a:off x="1547664" y="2852936"/>
            <a:ext cx="875561" cy="369332"/>
          </a:xfrm>
          <a:prstGeom prst="rect">
            <a:avLst/>
          </a:prstGeom>
        </p:spPr>
        <p:txBody>
          <a:bodyPr wrap="none">
            <a:spAutoFit/>
          </a:bodyPr>
          <a:lstStyle/>
          <a:p>
            <a:r>
              <a:rPr lang="en-SG" dirty="0"/>
              <a:t>Win OS</a:t>
            </a:r>
          </a:p>
        </p:txBody>
      </p:sp>
      <p:sp>
        <p:nvSpPr>
          <p:cNvPr id="8" name="Rectangle 7"/>
          <p:cNvSpPr/>
          <p:nvPr/>
        </p:nvSpPr>
        <p:spPr>
          <a:xfrm>
            <a:off x="3322940" y="2852936"/>
            <a:ext cx="620554" cy="369332"/>
          </a:xfrm>
          <a:prstGeom prst="rect">
            <a:avLst/>
          </a:prstGeom>
        </p:spPr>
        <p:txBody>
          <a:bodyPr wrap="none">
            <a:spAutoFit/>
          </a:bodyPr>
          <a:lstStyle/>
          <a:p>
            <a:r>
              <a:rPr lang="en-SG" dirty="0" smtClean="0"/>
              <a:t>Data</a:t>
            </a:r>
            <a:endParaRPr lang="en-SG" dirty="0"/>
          </a:p>
        </p:txBody>
      </p:sp>
      <p:sp>
        <p:nvSpPr>
          <p:cNvPr id="9" name="Rectangle 8"/>
          <p:cNvSpPr/>
          <p:nvPr/>
        </p:nvSpPr>
        <p:spPr>
          <a:xfrm>
            <a:off x="5724128" y="2865690"/>
            <a:ext cx="1399614" cy="646331"/>
          </a:xfrm>
          <a:prstGeom prst="rect">
            <a:avLst/>
          </a:prstGeom>
        </p:spPr>
        <p:txBody>
          <a:bodyPr wrap="none">
            <a:spAutoFit/>
          </a:bodyPr>
          <a:lstStyle/>
          <a:p>
            <a:r>
              <a:rPr lang="en-SG" dirty="0"/>
              <a:t>Images /</a:t>
            </a:r>
          </a:p>
          <a:p>
            <a:r>
              <a:rPr lang="en-SG" dirty="0"/>
              <a:t>restore point</a:t>
            </a:r>
          </a:p>
        </p:txBody>
      </p:sp>
      <p:sp>
        <p:nvSpPr>
          <p:cNvPr id="10" name="Rectangle 9"/>
          <p:cNvSpPr/>
          <p:nvPr/>
        </p:nvSpPr>
        <p:spPr>
          <a:xfrm>
            <a:off x="7123742" y="2869704"/>
            <a:ext cx="760626" cy="369332"/>
          </a:xfrm>
          <a:prstGeom prst="rect">
            <a:avLst/>
          </a:prstGeom>
        </p:spPr>
        <p:txBody>
          <a:bodyPr wrap="square">
            <a:spAutoFit/>
          </a:bodyPr>
          <a:lstStyle/>
          <a:p>
            <a:r>
              <a:rPr lang="en-SG" dirty="0" smtClean="0"/>
              <a:t>Swap</a:t>
            </a:r>
            <a:endParaRPr lang="en-SG" dirty="0"/>
          </a:p>
        </p:txBody>
      </p:sp>
      <p:sp>
        <p:nvSpPr>
          <p:cNvPr id="11" name="Rectangle 10"/>
          <p:cNvSpPr/>
          <p:nvPr/>
        </p:nvSpPr>
        <p:spPr>
          <a:xfrm>
            <a:off x="1403648" y="3717276"/>
            <a:ext cx="1269899" cy="369332"/>
          </a:xfrm>
          <a:prstGeom prst="rect">
            <a:avLst/>
          </a:prstGeom>
        </p:spPr>
        <p:txBody>
          <a:bodyPr wrap="none">
            <a:spAutoFit/>
          </a:bodyPr>
          <a:lstStyle/>
          <a:p>
            <a:r>
              <a:rPr lang="en-SG" b="1" dirty="0"/>
              <a:t>500GB Disk</a:t>
            </a:r>
          </a:p>
        </p:txBody>
      </p:sp>
      <p:graphicFrame>
        <p:nvGraphicFramePr>
          <p:cNvPr id="12" name="Table 11"/>
          <p:cNvGraphicFramePr>
            <a:graphicFrameLocks noGrp="1"/>
          </p:cNvGraphicFramePr>
          <p:nvPr>
            <p:extLst>
              <p:ext uri="{D42A27DB-BD31-4B8C-83A1-F6EECF244321}">
                <p14:modId xmlns:p14="http://schemas.microsoft.com/office/powerpoint/2010/main" val="2630031274"/>
              </p:ext>
            </p:extLst>
          </p:nvPr>
        </p:nvGraphicFramePr>
        <p:xfrm>
          <a:off x="1547664" y="4077073"/>
          <a:ext cx="6552728" cy="886728"/>
        </p:xfrm>
        <a:graphic>
          <a:graphicData uri="http://schemas.openxmlformats.org/drawingml/2006/table">
            <a:tbl>
              <a:tblPr>
                <a:tableStyleId>{5C22544A-7EE6-4342-B048-85BDC9FD1C3A}</a:tableStyleId>
              </a:tblPr>
              <a:tblGrid>
                <a:gridCol w="1340331"/>
                <a:gridCol w="5212397"/>
              </a:tblGrid>
              <a:tr h="886728">
                <a:tc>
                  <a:txBody>
                    <a:bodyPr/>
                    <a:lstStyle/>
                    <a:p>
                      <a:pPr algn="ctr"/>
                      <a:r>
                        <a:rPr lang="en-SG" sz="1800" b="0" i="0" u="none" strike="noStrike" kern="1200" baseline="0" dirty="0" smtClean="0">
                          <a:solidFill>
                            <a:schemeClr val="tx1"/>
                          </a:solidFill>
                          <a:latin typeface="+mn-lt"/>
                          <a:ea typeface="+mn-ea"/>
                          <a:cs typeface="+mn-cs"/>
                        </a:rPr>
                        <a:t>100GB</a:t>
                      </a:r>
                      <a:endParaRPr lang="en-S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S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3" name="Rectangle 12"/>
          <p:cNvSpPr/>
          <p:nvPr/>
        </p:nvSpPr>
        <p:spPr>
          <a:xfrm>
            <a:off x="1547664" y="5107816"/>
            <a:ext cx="916789" cy="369332"/>
          </a:xfrm>
          <a:prstGeom prst="rect">
            <a:avLst/>
          </a:prstGeom>
        </p:spPr>
        <p:txBody>
          <a:bodyPr wrap="none">
            <a:spAutoFit/>
          </a:bodyPr>
          <a:lstStyle/>
          <a:p>
            <a:r>
              <a:rPr lang="en-SG" dirty="0"/>
              <a:t>Primary</a:t>
            </a:r>
          </a:p>
        </p:txBody>
      </p:sp>
      <p:sp>
        <p:nvSpPr>
          <p:cNvPr id="14" name="Rectangle 13"/>
          <p:cNvSpPr/>
          <p:nvPr/>
        </p:nvSpPr>
        <p:spPr>
          <a:xfrm>
            <a:off x="3322940" y="5107816"/>
            <a:ext cx="2397259" cy="369332"/>
          </a:xfrm>
          <a:prstGeom prst="rect">
            <a:avLst/>
          </a:prstGeom>
        </p:spPr>
        <p:txBody>
          <a:bodyPr wrap="none">
            <a:spAutoFit/>
          </a:bodyPr>
          <a:lstStyle/>
          <a:p>
            <a:r>
              <a:rPr lang="en-SG" dirty="0"/>
              <a:t>Extended Logical Drives</a:t>
            </a:r>
          </a:p>
        </p:txBody>
      </p:sp>
      <p:graphicFrame>
        <p:nvGraphicFramePr>
          <p:cNvPr id="17" name="Table 16"/>
          <p:cNvGraphicFramePr>
            <a:graphicFrameLocks noGrp="1"/>
          </p:cNvGraphicFramePr>
          <p:nvPr>
            <p:extLst>
              <p:ext uri="{D42A27DB-BD31-4B8C-83A1-F6EECF244321}">
                <p14:modId xmlns:p14="http://schemas.microsoft.com/office/powerpoint/2010/main" val="3728815081"/>
              </p:ext>
            </p:extLst>
          </p:nvPr>
        </p:nvGraphicFramePr>
        <p:xfrm>
          <a:off x="2987824" y="4221088"/>
          <a:ext cx="5040560" cy="686435"/>
        </p:xfrm>
        <a:graphic>
          <a:graphicData uri="http://schemas.openxmlformats.org/drawingml/2006/table">
            <a:tbl>
              <a:tblPr>
                <a:tableStyleId>{5C22544A-7EE6-4342-B048-85BDC9FD1C3A}</a:tableStyleId>
              </a:tblPr>
              <a:tblGrid>
                <a:gridCol w="2880320"/>
                <a:gridCol w="1440160"/>
                <a:gridCol w="720080"/>
              </a:tblGrid>
              <a:tr h="686435">
                <a:tc>
                  <a:txBody>
                    <a:bodyPr/>
                    <a:lstStyle/>
                    <a:p>
                      <a:pPr algn="ctr"/>
                      <a:r>
                        <a:rPr lang="en-SG" sz="1800" b="0" i="0" u="none" strike="noStrike" kern="1200" baseline="0" dirty="0" smtClean="0">
                          <a:solidFill>
                            <a:schemeClr val="tx1"/>
                          </a:solidFill>
                          <a:latin typeface="+mn-lt"/>
                          <a:ea typeface="+mn-ea"/>
                          <a:cs typeface="+mn-cs"/>
                        </a:rPr>
                        <a:t>200~250GB </a:t>
                      </a:r>
                      <a:endParaRPr lang="en-S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tx1"/>
                          </a:solidFill>
                          <a:latin typeface="+mn-lt"/>
                          <a:ea typeface="+mn-ea"/>
                          <a:cs typeface="+mn-cs"/>
                        </a:rPr>
                        <a:t>100GB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SG" sz="1800" b="0" i="0" u="none" strike="noStrike" kern="1200" baseline="0" dirty="0" smtClean="0">
                          <a:solidFill>
                            <a:schemeClr val="tx1"/>
                          </a:solidFill>
                          <a:latin typeface="+mn-lt"/>
                          <a:ea typeface="+mn-ea"/>
                          <a:cs typeface="+mn-cs"/>
                        </a:rPr>
                        <a:t>16GB</a:t>
                      </a:r>
                      <a:endParaRPr lang="en-SG"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cxnSp>
        <p:nvCxnSpPr>
          <p:cNvPr id="19" name="Straight Connector 18"/>
          <p:cNvCxnSpPr/>
          <p:nvPr/>
        </p:nvCxnSpPr>
        <p:spPr>
          <a:xfrm>
            <a:off x="1964830" y="4098649"/>
            <a:ext cx="20614" cy="8545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00096" y="4098649"/>
            <a:ext cx="20614" cy="8545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114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Typical Linux Partitions</a:t>
            </a:r>
          </a:p>
        </p:txBody>
      </p:sp>
      <p:sp>
        <p:nvSpPr>
          <p:cNvPr id="3" name="Content Placeholder 2"/>
          <p:cNvSpPr>
            <a:spLocks noGrp="1"/>
          </p:cNvSpPr>
          <p:nvPr>
            <p:ph idx="1"/>
          </p:nvPr>
        </p:nvSpPr>
        <p:spPr/>
        <p:txBody>
          <a:bodyPr>
            <a:normAutofit fontScale="92500" lnSpcReduction="10000"/>
          </a:bodyPr>
          <a:lstStyle/>
          <a:p>
            <a:r>
              <a:rPr lang="en-SG" dirty="0"/>
              <a:t>A Linux system consists of</a:t>
            </a:r>
          </a:p>
          <a:p>
            <a:pPr lvl="1"/>
            <a:r>
              <a:rPr lang="en-SG" dirty="0" smtClean="0"/>
              <a:t>root </a:t>
            </a:r>
            <a:r>
              <a:rPr lang="en-SG" dirty="0"/>
              <a:t>(/)</a:t>
            </a:r>
          </a:p>
          <a:p>
            <a:pPr lvl="2"/>
            <a:r>
              <a:rPr lang="en-SG" dirty="0" err="1" smtClean="0"/>
              <a:t>tmp</a:t>
            </a:r>
            <a:r>
              <a:rPr lang="en-SG" dirty="0" smtClean="0"/>
              <a:t> </a:t>
            </a:r>
            <a:r>
              <a:rPr lang="en-SG" dirty="0"/>
              <a:t>for temporary files</a:t>
            </a:r>
          </a:p>
          <a:p>
            <a:pPr lvl="2"/>
            <a:r>
              <a:rPr lang="en-SG" dirty="0" err="1" smtClean="0"/>
              <a:t>var</a:t>
            </a:r>
            <a:r>
              <a:rPr lang="en-SG" dirty="0" smtClean="0"/>
              <a:t> </a:t>
            </a:r>
            <a:r>
              <a:rPr lang="en-SG" dirty="0"/>
              <a:t>for files that change</a:t>
            </a:r>
          </a:p>
          <a:p>
            <a:pPr lvl="2"/>
            <a:r>
              <a:rPr lang="en-SG" dirty="0" err="1" smtClean="0"/>
              <a:t>usr</a:t>
            </a:r>
            <a:r>
              <a:rPr lang="en-SG" dirty="0" smtClean="0"/>
              <a:t> </a:t>
            </a:r>
            <a:r>
              <a:rPr lang="en-SG" dirty="0"/>
              <a:t>for system files and programs</a:t>
            </a:r>
          </a:p>
          <a:p>
            <a:pPr lvl="1"/>
            <a:r>
              <a:rPr lang="en-SG" dirty="0" smtClean="0"/>
              <a:t>/</a:t>
            </a:r>
            <a:r>
              <a:rPr lang="en-SG" dirty="0"/>
              <a:t>home</a:t>
            </a:r>
          </a:p>
          <a:p>
            <a:pPr lvl="2"/>
            <a:r>
              <a:rPr lang="en-SG" dirty="0" smtClean="0"/>
              <a:t>User </a:t>
            </a:r>
            <a:r>
              <a:rPr lang="en-SG" dirty="0"/>
              <a:t>home directories</a:t>
            </a:r>
          </a:p>
          <a:p>
            <a:pPr lvl="1"/>
            <a:r>
              <a:rPr lang="en-SG" dirty="0" smtClean="0"/>
              <a:t>Swap</a:t>
            </a:r>
            <a:endParaRPr lang="en-SG" dirty="0"/>
          </a:p>
          <a:p>
            <a:r>
              <a:rPr lang="en-SG" dirty="0" smtClean="0"/>
              <a:t>Partitions </a:t>
            </a:r>
            <a:r>
              <a:rPr lang="en-SG" dirty="0"/>
              <a:t>are usually created for each, </a:t>
            </a:r>
            <a:r>
              <a:rPr lang="en-SG" dirty="0" smtClean="0"/>
              <a:t>though newer </a:t>
            </a:r>
            <a:r>
              <a:rPr lang="en-SG" dirty="0"/>
              <a:t>systems use Logical Volumes</a:t>
            </a:r>
          </a:p>
        </p:txBody>
      </p:sp>
    </p:spTree>
    <p:extLst>
      <p:ext uri="{BB962C8B-B14F-4D97-AF65-F5344CB8AC3E}">
        <p14:creationId xmlns:p14="http://schemas.microsoft.com/office/powerpoint/2010/main" val="431695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What happens if a disk is bad?</a:t>
            </a:r>
          </a:p>
        </p:txBody>
      </p:sp>
      <p:sp>
        <p:nvSpPr>
          <p:cNvPr id="3" name="Content Placeholder 2"/>
          <p:cNvSpPr>
            <a:spLocks noGrp="1"/>
          </p:cNvSpPr>
          <p:nvPr>
            <p:ph idx="1"/>
          </p:nvPr>
        </p:nvSpPr>
        <p:spPr>
          <a:xfrm>
            <a:off x="457200" y="1600201"/>
            <a:ext cx="8229600" cy="2548879"/>
          </a:xfrm>
        </p:spPr>
        <p:txBody>
          <a:bodyPr>
            <a:normAutofit fontScale="92500"/>
          </a:bodyPr>
          <a:lstStyle/>
          <a:p>
            <a:r>
              <a:rPr lang="en-SG" dirty="0"/>
              <a:t>A disk track with a bad sector</a:t>
            </a:r>
          </a:p>
          <a:p>
            <a:r>
              <a:rPr lang="en-SG" dirty="0" smtClean="0"/>
              <a:t>Solutions</a:t>
            </a:r>
            <a:r>
              <a:rPr lang="en-SG" dirty="0"/>
              <a:t>:</a:t>
            </a:r>
          </a:p>
          <a:p>
            <a:pPr lvl="1"/>
            <a:r>
              <a:rPr lang="en-SG" dirty="0" smtClean="0"/>
              <a:t>Substitute </a:t>
            </a:r>
            <a:r>
              <a:rPr lang="en-SG" dirty="0"/>
              <a:t>a spare for the bad sector (sector sparing)</a:t>
            </a:r>
          </a:p>
          <a:p>
            <a:pPr lvl="1"/>
            <a:r>
              <a:rPr lang="en-SG" dirty="0" smtClean="0"/>
              <a:t>Shift </a:t>
            </a:r>
            <a:r>
              <a:rPr lang="en-SG" dirty="0"/>
              <a:t>all sectors to bypass bad one (sector forwarding</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717032"/>
            <a:ext cx="878205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785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Speed </a:t>
            </a:r>
            <a:r>
              <a:rPr lang="en-SG" dirty="0" err="1"/>
              <a:t>vs</a:t>
            </a:r>
            <a:r>
              <a:rPr lang="en-SG" dirty="0"/>
              <a:t> Data Integrity</a:t>
            </a:r>
          </a:p>
        </p:txBody>
      </p:sp>
      <p:sp>
        <p:nvSpPr>
          <p:cNvPr id="3" name="Content Placeholder 2"/>
          <p:cNvSpPr>
            <a:spLocks noGrp="1"/>
          </p:cNvSpPr>
          <p:nvPr>
            <p:ph idx="1"/>
          </p:nvPr>
        </p:nvSpPr>
        <p:spPr/>
        <p:txBody>
          <a:bodyPr>
            <a:normAutofit fontScale="77500" lnSpcReduction="20000"/>
          </a:bodyPr>
          <a:lstStyle/>
          <a:p>
            <a:r>
              <a:rPr lang="en-SG" dirty="0"/>
              <a:t>Disks are improving, but not as fast as CPUs</a:t>
            </a:r>
          </a:p>
          <a:p>
            <a:pPr lvl="1"/>
            <a:r>
              <a:rPr lang="en-SG" dirty="0" smtClean="0"/>
              <a:t>1970s </a:t>
            </a:r>
            <a:r>
              <a:rPr lang="en-SG" dirty="0"/>
              <a:t>seek time: 50-100 </a:t>
            </a:r>
            <a:r>
              <a:rPr lang="en-SG" dirty="0" err="1"/>
              <a:t>ms.</a:t>
            </a:r>
            <a:endParaRPr lang="en-SG" dirty="0"/>
          </a:p>
          <a:p>
            <a:pPr lvl="1"/>
            <a:r>
              <a:rPr lang="en-SG" dirty="0" smtClean="0"/>
              <a:t>2000s </a:t>
            </a:r>
            <a:r>
              <a:rPr lang="en-SG" dirty="0"/>
              <a:t>seek time: &lt;5 </a:t>
            </a:r>
            <a:r>
              <a:rPr lang="en-SG" dirty="0" err="1"/>
              <a:t>ms.</a:t>
            </a:r>
            <a:endParaRPr lang="en-SG" dirty="0"/>
          </a:p>
          <a:p>
            <a:pPr lvl="1"/>
            <a:r>
              <a:rPr lang="en-SG" dirty="0" smtClean="0"/>
              <a:t>Factor </a:t>
            </a:r>
            <a:r>
              <a:rPr lang="en-SG" dirty="0"/>
              <a:t>of 20 improvement in 3 decades</a:t>
            </a:r>
          </a:p>
          <a:p>
            <a:r>
              <a:rPr lang="en-SG" dirty="0" smtClean="0"/>
              <a:t>We </a:t>
            </a:r>
            <a:r>
              <a:rPr lang="en-SG" dirty="0"/>
              <a:t>can use multiple disks for improving performance</a:t>
            </a:r>
          </a:p>
          <a:p>
            <a:pPr lvl="1"/>
            <a:r>
              <a:rPr lang="en-SG" dirty="0" smtClean="0"/>
              <a:t>By </a:t>
            </a:r>
            <a:r>
              <a:rPr lang="en-SG" dirty="0"/>
              <a:t>Striping files across multiple disks (placing parts of each </a:t>
            </a:r>
            <a:r>
              <a:rPr lang="en-SG" dirty="0" smtClean="0"/>
              <a:t>file on </a:t>
            </a:r>
            <a:r>
              <a:rPr lang="en-SG" dirty="0"/>
              <a:t>a different disk), parallel I/O can improve access time</a:t>
            </a:r>
          </a:p>
          <a:p>
            <a:r>
              <a:rPr lang="en-SG" dirty="0" smtClean="0"/>
              <a:t>Striping </a:t>
            </a:r>
            <a:r>
              <a:rPr lang="en-SG" dirty="0"/>
              <a:t>reduces reliability</a:t>
            </a:r>
          </a:p>
          <a:p>
            <a:pPr lvl="1"/>
            <a:r>
              <a:rPr lang="en-SG" dirty="0" smtClean="0"/>
              <a:t>100 </a:t>
            </a:r>
            <a:r>
              <a:rPr lang="en-SG" dirty="0"/>
              <a:t>disks have 1/100th mean time between failures of one disk</a:t>
            </a:r>
          </a:p>
          <a:p>
            <a:r>
              <a:rPr lang="en-SG" dirty="0" smtClean="0"/>
              <a:t>So</a:t>
            </a:r>
            <a:r>
              <a:rPr lang="en-SG" dirty="0"/>
              <a:t>, we need Striping for performance, but we </a:t>
            </a:r>
            <a:r>
              <a:rPr lang="en-SG" dirty="0" smtClean="0"/>
              <a:t>need something </a:t>
            </a:r>
            <a:r>
              <a:rPr lang="en-SG" dirty="0"/>
              <a:t>to help with reliability / availability</a:t>
            </a:r>
          </a:p>
          <a:p>
            <a:r>
              <a:rPr lang="en-SG" dirty="0" smtClean="0"/>
              <a:t>To </a:t>
            </a:r>
            <a:r>
              <a:rPr lang="en-SG" dirty="0"/>
              <a:t>improve reliability, we can add redundant data </a:t>
            </a:r>
            <a:r>
              <a:rPr lang="en-SG"/>
              <a:t>to </a:t>
            </a:r>
            <a:r>
              <a:rPr lang="en-SG" smtClean="0"/>
              <a:t>the disks</a:t>
            </a:r>
            <a:r>
              <a:rPr lang="en-SG" dirty="0"/>
              <a:t>, in addition to Striping</a:t>
            </a:r>
          </a:p>
        </p:txBody>
      </p:sp>
    </p:spTree>
    <p:extLst>
      <p:ext uri="{BB962C8B-B14F-4D97-AF65-F5344CB8AC3E}">
        <p14:creationId xmlns:p14="http://schemas.microsoft.com/office/powerpoint/2010/main" val="323122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Striping</a:t>
            </a:r>
          </a:p>
        </p:txBody>
      </p:sp>
      <p:sp>
        <p:nvSpPr>
          <p:cNvPr id="4" name="Rectangle 3"/>
          <p:cNvSpPr/>
          <p:nvPr/>
        </p:nvSpPr>
        <p:spPr>
          <a:xfrm>
            <a:off x="1259632" y="1268760"/>
            <a:ext cx="1896545" cy="369332"/>
          </a:xfrm>
          <a:prstGeom prst="rect">
            <a:avLst/>
          </a:prstGeom>
        </p:spPr>
        <p:txBody>
          <a:bodyPr wrap="none">
            <a:spAutoFit/>
          </a:bodyPr>
          <a:lstStyle/>
          <a:p>
            <a:r>
              <a:rPr lang="en-SG" dirty="0"/>
              <a:t>Data to be written</a:t>
            </a:r>
          </a:p>
        </p:txBody>
      </p:sp>
      <p:graphicFrame>
        <p:nvGraphicFramePr>
          <p:cNvPr id="5" name="Table 4"/>
          <p:cNvGraphicFramePr>
            <a:graphicFrameLocks noGrp="1"/>
          </p:cNvGraphicFramePr>
          <p:nvPr>
            <p:extLst>
              <p:ext uri="{D42A27DB-BD31-4B8C-83A1-F6EECF244321}">
                <p14:modId xmlns:p14="http://schemas.microsoft.com/office/powerpoint/2010/main" val="502103419"/>
              </p:ext>
            </p:extLst>
          </p:nvPr>
        </p:nvGraphicFramePr>
        <p:xfrm>
          <a:off x="755580" y="1690008"/>
          <a:ext cx="7560840" cy="370840"/>
        </p:xfrm>
        <a:graphic>
          <a:graphicData uri="http://schemas.openxmlformats.org/drawingml/2006/table">
            <a:tbl>
              <a:tblPr bandRow="1">
                <a:tableStyleId>{5C22544A-7EE6-4342-B048-85BDC9FD1C3A}</a:tableStyleId>
              </a:tblPr>
              <a:tblGrid>
                <a:gridCol w="630070"/>
                <a:gridCol w="630070"/>
                <a:gridCol w="630070"/>
                <a:gridCol w="630070"/>
                <a:gridCol w="630070"/>
                <a:gridCol w="630070"/>
                <a:gridCol w="630070"/>
                <a:gridCol w="630070"/>
                <a:gridCol w="630070"/>
                <a:gridCol w="630070"/>
                <a:gridCol w="630070"/>
                <a:gridCol w="630070"/>
              </a:tblGrid>
              <a:tr h="370840">
                <a:tc>
                  <a:txBody>
                    <a:bodyPr/>
                    <a:lstStyle/>
                    <a:p>
                      <a:r>
                        <a:rPr lang="en-GB" dirty="0" smtClean="0"/>
                        <a:t>A</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B</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C</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D</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E</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F</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G</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H</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I</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J</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K</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L</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6" name="Rectangle 5"/>
          <p:cNvSpPr/>
          <p:nvPr/>
        </p:nvSpPr>
        <p:spPr>
          <a:xfrm>
            <a:off x="755576" y="2708920"/>
            <a:ext cx="2028569" cy="369332"/>
          </a:xfrm>
          <a:prstGeom prst="rect">
            <a:avLst/>
          </a:prstGeom>
        </p:spPr>
        <p:txBody>
          <a:bodyPr wrap="none">
            <a:spAutoFit/>
          </a:bodyPr>
          <a:lstStyle/>
          <a:p>
            <a:r>
              <a:rPr lang="en-SG" dirty="0"/>
              <a:t>Striping Disk Device</a:t>
            </a:r>
          </a:p>
        </p:txBody>
      </p:sp>
      <p:sp>
        <p:nvSpPr>
          <p:cNvPr id="7" name="Flowchart: Document 6"/>
          <p:cNvSpPr/>
          <p:nvPr/>
        </p:nvSpPr>
        <p:spPr>
          <a:xfrm>
            <a:off x="3131840" y="2492896"/>
            <a:ext cx="3456384" cy="1656184"/>
          </a:xfrm>
          <a:prstGeom prst="flowChartDocumen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8" name="Table 7"/>
          <p:cNvGraphicFramePr>
            <a:graphicFrameLocks noGrp="1"/>
          </p:cNvGraphicFramePr>
          <p:nvPr>
            <p:extLst>
              <p:ext uri="{D42A27DB-BD31-4B8C-83A1-F6EECF244321}">
                <p14:modId xmlns:p14="http://schemas.microsoft.com/office/powerpoint/2010/main" val="1717849746"/>
              </p:ext>
            </p:extLst>
          </p:nvPr>
        </p:nvGraphicFramePr>
        <p:xfrm>
          <a:off x="3707904" y="3429000"/>
          <a:ext cx="1890210" cy="370840"/>
        </p:xfrm>
        <a:graphic>
          <a:graphicData uri="http://schemas.openxmlformats.org/drawingml/2006/table">
            <a:tbl>
              <a:tblPr bandRow="1">
                <a:tableStyleId>{5C22544A-7EE6-4342-B048-85BDC9FD1C3A}</a:tableStyleId>
              </a:tblPr>
              <a:tblGrid>
                <a:gridCol w="630070"/>
                <a:gridCol w="630070"/>
                <a:gridCol w="630070"/>
              </a:tblGrid>
              <a:tr h="370840">
                <a:tc>
                  <a:txBody>
                    <a:bodyPr/>
                    <a:lstStyle/>
                    <a:p>
                      <a:r>
                        <a:rPr lang="en-GB" dirty="0" smtClean="0"/>
                        <a:t>A</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B</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GB" dirty="0" smtClean="0"/>
                        <a:t>C</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52778629"/>
              </p:ext>
            </p:extLst>
          </p:nvPr>
        </p:nvGraphicFramePr>
        <p:xfrm>
          <a:off x="3707904" y="2996952"/>
          <a:ext cx="1890210" cy="370840"/>
        </p:xfrm>
        <a:graphic>
          <a:graphicData uri="http://schemas.openxmlformats.org/drawingml/2006/table">
            <a:tbl>
              <a:tblPr bandRow="1">
                <a:tableStyleId>{5C22544A-7EE6-4342-B048-85BDC9FD1C3A}</a:tableStyleId>
              </a:tblPr>
              <a:tblGrid>
                <a:gridCol w="630070"/>
                <a:gridCol w="630070"/>
                <a:gridCol w="630070"/>
              </a:tblGrid>
              <a:tr h="370840">
                <a:tc>
                  <a:txBody>
                    <a:bodyPr/>
                    <a:lstStyle/>
                    <a:p>
                      <a:r>
                        <a:rPr lang="en-GB" dirty="0" smtClean="0"/>
                        <a:t>D</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E</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GB" dirty="0" smtClean="0"/>
                        <a:t>F</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9748796"/>
              </p:ext>
            </p:extLst>
          </p:nvPr>
        </p:nvGraphicFramePr>
        <p:xfrm>
          <a:off x="3707904" y="2554104"/>
          <a:ext cx="1890210" cy="370840"/>
        </p:xfrm>
        <a:graphic>
          <a:graphicData uri="http://schemas.openxmlformats.org/drawingml/2006/table">
            <a:tbl>
              <a:tblPr bandRow="1">
                <a:tableStyleId>{5C22544A-7EE6-4342-B048-85BDC9FD1C3A}</a:tableStyleId>
              </a:tblPr>
              <a:tblGrid>
                <a:gridCol w="630070"/>
                <a:gridCol w="630070"/>
                <a:gridCol w="630070"/>
              </a:tblGrid>
              <a:tr h="370840">
                <a:tc>
                  <a:txBody>
                    <a:bodyPr/>
                    <a:lstStyle/>
                    <a:p>
                      <a:r>
                        <a:rPr lang="en-GB" dirty="0" smtClean="0"/>
                        <a:t>G</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dirty="0" smtClean="0"/>
                        <a:t>H</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GB" dirty="0" smtClean="0"/>
                        <a:t>I</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bl>
          </a:graphicData>
        </a:graphic>
      </p:graphicFrame>
      <p:sp>
        <p:nvSpPr>
          <p:cNvPr id="11" name="Flowchart: Magnetic Disk 10"/>
          <p:cNvSpPr/>
          <p:nvPr/>
        </p:nvSpPr>
        <p:spPr>
          <a:xfrm>
            <a:off x="1259632" y="4869160"/>
            <a:ext cx="1524513" cy="18002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4" name="Table 13"/>
          <p:cNvGraphicFramePr>
            <a:graphicFrameLocks noGrp="1"/>
          </p:cNvGraphicFramePr>
          <p:nvPr>
            <p:extLst>
              <p:ext uri="{D42A27DB-BD31-4B8C-83A1-F6EECF244321}">
                <p14:modId xmlns:p14="http://schemas.microsoft.com/office/powerpoint/2010/main" val="129536969"/>
              </p:ext>
            </p:extLst>
          </p:nvPr>
        </p:nvGraphicFramePr>
        <p:xfrm>
          <a:off x="1833122" y="6277208"/>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A</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229268097"/>
              </p:ext>
            </p:extLst>
          </p:nvPr>
        </p:nvGraphicFramePr>
        <p:xfrm>
          <a:off x="1833122" y="587727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D</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950424717"/>
              </p:ext>
            </p:extLst>
          </p:nvPr>
        </p:nvGraphicFramePr>
        <p:xfrm>
          <a:off x="1833122" y="550643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G</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cxnSp>
        <p:nvCxnSpPr>
          <p:cNvPr id="24" name="Straight Connector 23"/>
          <p:cNvCxnSpPr/>
          <p:nvPr/>
        </p:nvCxnSpPr>
        <p:spPr>
          <a:xfrm>
            <a:off x="1964796" y="4538259"/>
            <a:ext cx="56464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021888" y="4492784"/>
            <a:ext cx="0" cy="736416"/>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Flowchart: Magnetic Disk 26"/>
          <p:cNvSpPr/>
          <p:nvPr/>
        </p:nvSpPr>
        <p:spPr>
          <a:xfrm>
            <a:off x="6848995" y="4869160"/>
            <a:ext cx="1524513" cy="1800200"/>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8" name="Table 27"/>
          <p:cNvGraphicFramePr>
            <a:graphicFrameLocks noGrp="1"/>
          </p:cNvGraphicFramePr>
          <p:nvPr>
            <p:extLst>
              <p:ext uri="{D42A27DB-BD31-4B8C-83A1-F6EECF244321}">
                <p14:modId xmlns:p14="http://schemas.microsoft.com/office/powerpoint/2010/main" val="415055062"/>
              </p:ext>
            </p:extLst>
          </p:nvPr>
        </p:nvGraphicFramePr>
        <p:xfrm>
          <a:off x="7422485" y="6277208"/>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C</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738379043"/>
              </p:ext>
            </p:extLst>
          </p:nvPr>
        </p:nvGraphicFramePr>
        <p:xfrm>
          <a:off x="7422485" y="587727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F</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534617766"/>
              </p:ext>
            </p:extLst>
          </p:nvPr>
        </p:nvGraphicFramePr>
        <p:xfrm>
          <a:off x="7422485" y="550643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I</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cxnSp>
        <p:nvCxnSpPr>
          <p:cNvPr id="31" name="Straight Arrow Connector 30"/>
          <p:cNvCxnSpPr/>
          <p:nvPr/>
        </p:nvCxnSpPr>
        <p:spPr>
          <a:xfrm>
            <a:off x="7611251" y="4492784"/>
            <a:ext cx="0" cy="736416"/>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Flowchart: Magnetic Disk 31"/>
          <p:cNvSpPr/>
          <p:nvPr/>
        </p:nvSpPr>
        <p:spPr>
          <a:xfrm>
            <a:off x="4025767" y="4869160"/>
            <a:ext cx="1524513" cy="180020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3" name="Table 32"/>
          <p:cNvGraphicFramePr>
            <a:graphicFrameLocks noGrp="1"/>
          </p:cNvGraphicFramePr>
          <p:nvPr>
            <p:extLst>
              <p:ext uri="{D42A27DB-BD31-4B8C-83A1-F6EECF244321}">
                <p14:modId xmlns:p14="http://schemas.microsoft.com/office/powerpoint/2010/main" val="502328918"/>
              </p:ext>
            </p:extLst>
          </p:nvPr>
        </p:nvGraphicFramePr>
        <p:xfrm>
          <a:off x="4599257" y="6277208"/>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B</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543668815"/>
              </p:ext>
            </p:extLst>
          </p:nvPr>
        </p:nvGraphicFramePr>
        <p:xfrm>
          <a:off x="4599257" y="587727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E</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714260168"/>
              </p:ext>
            </p:extLst>
          </p:nvPr>
        </p:nvGraphicFramePr>
        <p:xfrm>
          <a:off x="4599257" y="5506432"/>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H</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cxnSp>
        <p:nvCxnSpPr>
          <p:cNvPr id="38" name="Straight Arrow Connector 37"/>
          <p:cNvCxnSpPr/>
          <p:nvPr/>
        </p:nvCxnSpPr>
        <p:spPr>
          <a:xfrm>
            <a:off x="4788023" y="4072524"/>
            <a:ext cx="1" cy="1156676"/>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297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a:t>
            </a:r>
          </a:p>
        </p:txBody>
      </p:sp>
      <p:sp>
        <p:nvSpPr>
          <p:cNvPr id="3" name="Content Placeholder 2"/>
          <p:cNvSpPr>
            <a:spLocks noGrp="1"/>
          </p:cNvSpPr>
          <p:nvPr>
            <p:ph idx="1"/>
          </p:nvPr>
        </p:nvSpPr>
        <p:spPr/>
        <p:txBody>
          <a:bodyPr>
            <a:normAutofit fontScale="92500" lnSpcReduction="10000"/>
          </a:bodyPr>
          <a:lstStyle/>
          <a:p>
            <a:r>
              <a:rPr lang="en-SG" dirty="0"/>
              <a:t>Redundant Array of Independent Disks</a:t>
            </a:r>
          </a:p>
          <a:p>
            <a:r>
              <a:rPr lang="en-SG" dirty="0" smtClean="0"/>
              <a:t>Motivation</a:t>
            </a:r>
            <a:endParaRPr lang="en-SG" dirty="0"/>
          </a:p>
          <a:p>
            <a:pPr lvl="1"/>
            <a:r>
              <a:rPr lang="en-SG" dirty="0" smtClean="0"/>
              <a:t>Disk </a:t>
            </a:r>
            <a:r>
              <a:rPr lang="en-SG" dirty="0"/>
              <a:t>drives are small and cheap, can replace </a:t>
            </a:r>
            <a:r>
              <a:rPr lang="en-SG" dirty="0" smtClean="0"/>
              <a:t>large disks </a:t>
            </a:r>
            <a:r>
              <a:rPr lang="en-SG" dirty="0"/>
              <a:t>with an array</a:t>
            </a:r>
          </a:p>
          <a:p>
            <a:pPr lvl="1"/>
            <a:r>
              <a:rPr lang="en-SG" dirty="0" smtClean="0"/>
              <a:t>Requires </a:t>
            </a:r>
            <a:r>
              <a:rPr lang="en-SG" dirty="0"/>
              <a:t>a RAID controller</a:t>
            </a:r>
          </a:p>
          <a:p>
            <a:pPr lvl="1"/>
            <a:r>
              <a:rPr lang="en-SG" dirty="0" smtClean="0"/>
              <a:t>Can </a:t>
            </a:r>
            <a:r>
              <a:rPr lang="en-SG" dirty="0"/>
              <a:t>put in striped data plus redundancy information</a:t>
            </a:r>
          </a:p>
          <a:p>
            <a:r>
              <a:rPr lang="en-SG" dirty="0" smtClean="0"/>
              <a:t>Alternatives</a:t>
            </a:r>
            <a:r>
              <a:rPr lang="en-SG" dirty="0"/>
              <a:t>:</a:t>
            </a:r>
          </a:p>
          <a:p>
            <a:pPr lvl="1"/>
            <a:r>
              <a:rPr lang="en-SG" dirty="0" smtClean="0"/>
              <a:t>SLED </a:t>
            </a:r>
            <a:r>
              <a:rPr lang="en-SG" dirty="0"/>
              <a:t>(Single Large Expensive Disk)</a:t>
            </a:r>
          </a:p>
          <a:p>
            <a:pPr lvl="1"/>
            <a:r>
              <a:rPr lang="en-SG" dirty="0" smtClean="0"/>
              <a:t>JBOD </a:t>
            </a:r>
            <a:r>
              <a:rPr lang="en-SG" dirty="0"/>
              <a:t>(Just a Bunch Of Disks)</a:t>
            </a:r>
          </a:p>
          <a:p>
            <a:pPr lvl="1"/>
            <a:r>
              <a:rPr lang="en-SG" dirty="0" smtClean="0"/>
              <a:t>SPAN </a:t>
            </a:r>
            <a:r>
              <a:rPr lang="en-SG" dirty="0"/>
              <a:t>(concatenation of disks)</a:t>
            </a:r>
          </a:p>
        </p:txBody>
      </p:sp>
    </p:spTree>
    <p:extLst>
      <p:ext uri="{BB962C8B-B14F-4D97-AF65-F5344CB8AC3E}">
        <p14:creationId xmlns:p14="http://schemas.microsoft.com/office/powerpoint/2010/main" val="2571890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Issues</a:t>
            </a:r>
          </a:p>
        </p:txBody>
      </p:sp>
      <p:sp>
        <p:nvSpPr>
          <p:cNvPr id="3" name="Content Placeholder 2"/>
          <p:cNvSpPr>
            <a:spLocks noGrp="1"/>
          </p:cNvSpPr>
          <p:nvPr>
            <p:ph idx="1"/>
          </p:nvPr>
        </p:nvSpPr>
        <p:spPr/>
        <p:txBody>
          <a:bodyPr>
            <a:normAutofit fontScale="85000" lnSpcReduction="10000"/>
          </a:bodyPr>
          <a:lstStyle/>
          <a:p>
            <a:r>
              <a:rPr lang="en-SG" dirty="0"/>
              <a:t>Granularity</a:t>
            </a:r>
          </a:p>
          <a:p>
            <a:pPr lvl="1"/>
            <a:r>
              <a:rPr lang="en-SG" dirty="0" smtClean="0"/>
              <a:t>fine-grained</a:t>
            </a:r>
            <a:r>
              <a:rPr lang="en-SG" dirty="0"/>
              <a:t>: Stripe each file over all disks. This gives </a:t>
            </a:r>
            <a:r>
              <a:rPr lang="en-SG" dirty="0" smtClean="0"/>
              <a:t>high throughput </a:t>
            </a:r>
            <a:r>
              <a:rPr lang="en-SG" dirty="0"/>
              <a:t>for the file, but limits to transfer of 1 file at </a:t>
            </a:r>
            <a:r>
              <a:rPr lang="en-SG" dirty="0" smtClean="0"/>
              <a:t>a time</a:t>
            </a:r>
            <a:endParaRPr lang="en-SG" dirty="0"/>
          </a:p>
          <a:p>
            <a:pPr lvl="1"/>
            <a:r>
              <a:rPr lang="en-SG" dirty="0" smtClean="0"/>
              <a:t>coarse-grained</a:t>
            </a:r>
            <a:r>
              <a:rPr lang="en-SG" dirty="0"/>
              <a:t>: Stripe each file over only a few disks. </a:t>
            </a:r>
            <a:r>
              <a:rPr lang="en-SG" dirty="0" smtClean="0"/>
              <a:t>This limits </a:t>
            </a:r>
            <a:r>
              <a:rPr lang="en-SG" dirty="0"/>
              <a:t>throughput for 1 file but allows more parallel </a:t>
            </a:r>
            <a:r>
              <a:rPr lang="en-SG" dirty="0" smtClean="0"/>
              <a:t>file access</a:t>
            </a:r>
            <a:endParaRPr lang="en-SG" dirty="0"/>
          </a:p>
          <a:p>
            <a:r>
              <a:rPr lang="en-SG" dirty="0" smtClean="0"/>
              <a:t>Redundancy</a:t>
            </a:r>
            <a:endParaRPr lang="en-SG" dirty="0"/>
          </a:p>
          <a:p>
            <a:pPr lvl="1"/>
            <a:r>
              <a:rPr lang="en-SG" dirty="0" smtClean="0"/>
              <a:t>uniformly </a:t>
            </a:r>
            <a:r>
              <a:rPr lang="en-SG" dirty="0"/>
              <a:t>distribute redundancy info on disks: avoids </a:t>
            </a:r>
            <a:r>
              <a:rPr lang="en-SG" dirty="0" smtClean="0"/>
              <a:t>load balancing</a:t>
            </a:r>
            <a:r>
              <a:rPr lang="en-SG" dirty="0"/>
              <a:t> </a:t>
            </a:r>
            <a:r>
              <a:rPr lang="en-SG" dirty="0" smtClean="0"/>
              <a:t>problems</a:t>
            </a:r>
            <a:endParaRPr lang="en-SG" dirty="0"/>
          </a:p>
          <a:p>
            <a:pPr lvl="1"/>
            <a:r>
              <a:rPr lang="en-SG" dirty="0" smtClean="0"/>
              <a:t>concentrate </a:t>
            </a:r>
            <a:r>
              <a:rPr lang="en-SG" dirty="0"/>
              <a:t>redundancy info on a small number of </a:t>
            </a:r>
            <a:r>
              <a:rPr lang="en-SG" dirty="0" smtClean="0"/>
              <a:t>disks: partition </a:t>
            </a:r>
            <a:r>
              <a:rPr lang="en-SG" dirty="0"/>
              <a:t>the set into data disks and redundant disks</a:t>
            </a:r>
          </a:p>
        </p:txBody>
      </p:sp>
    </p:spTree>
    <p:extLst>
      <p:ext uri="{BB962C8B-B14F-4D97-AF65-F5344CB8AC3E}">
        <p14:creationId xmlns:p14="http://schemas.microsoft.com/office/powerpoint/2010/main" val="379845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63688" y="4149080"/>
            <a:ext cx="5976664" cy="194421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SG" dirty="0"/>
              <a:t>RAID 0</a:t>
            </a:r>
          </a:p>
        </p:txBody>
      </p:sp>
      <p:sp>
        <p:nvSpPr>
          <p:cNvPr id="3" name="Content Placeholder 2"/>
          <p:cNvSpPr>
            <a:spLocks noGrp="1"/>
          </p:cNvSpPr>
          <p:nvPr>
            <p:ph idx="1"/>
          </p:nvPr>
        </p:nvSpPr>
        <p:spPr>
          <a:xfrm>
            <a:off x="457200" y="1600201"/>
            <a:ext cx="8229600" cy="2476872"/>
          </a:xfrm>
        </p:spPr>
        <p:txBody>
          <a:bodyPr>
            <a:normAutofit fontScale="85000" lnSpcReduction="20000"/>
          </a:bodyPr>
          <a:lstStyle/>
          <a:p>
            <a:r>
              <a:rPr lang="en-SG" dirty="0"/>
              <a:t>Level 0 is non-redundant disk array</a:t>
            </a:r>
          </a:p>
          <a:p>
            <a:r>
              <a:rPr lang="en-SG" dirty="0" smtClean="0"/>
              <a:t>Files </a:t>
            </a:r>
            <a:r>
              <a:rPr lang="en-SG" dirty="0"/>
              <a:t>are Striped across disks, no redundant info</a:t>
            </a:r>
          </a:p>
          <a:p>
            <a:r>
              <a:rPr lang="en-SG" dirty="0" smtClean="0"/>
              <a:t>High </a:t>
            </a:r>
            <a:r>
              <a:rPr lang="en-SG" dirty="0"/>
              <a:t>read throughput.</a:t>
            </a:r>
          </a:p>
          <a:p>
            <a:r>
              <a:rPr lang="en-SG" dirty="0" smtClean="0"/>
              <a:t>Best </a:t>
            </a:r>
            <a:r>
              <a:rPr lang="en-SG" dirty="0"/>
              <a:t>write throughput (no redundant info to write)</a:t>
            </a:r>
          </a:p>
          <a:p>
            <a:r>
              <a:rPr lang="en-SG" dirty="0" smtClean="0"/>
              <a:t>Any </a:t>
            </a:r>
            <a:r>
              <a:rPr lang="en-SG" dirty="0"/>
              <a:t>disk failure results in data loss</a:t>
            </a:r>
          </a:p>
          <a:p>
            <a:pPr lvl="1"/>
            <a:r>
              <a:rPr lang="en-SG" dirty="0" smtClean="0"/>
              <a:t>Reliability </a:t>
            </a:r>
            <a:r>
              <a:rPr lang="en-SG" dirty="0"/>
              <a:t>worse than SLED</a:t>
            </a:r>
          </a:p>
        </p:txBody>
      </p:sp>
      <p:sp>
        <p:nvSpPr>
          <p:cNvPr id="4" name="Rectangle 3"/>
          <p:cNvSpPr/>
          <p:nvPr/>
        </p:nvSpPr>
        <p:spPr>
          <a:xfrm>
            <a:off x="2398230" y="6165304"/>
            <a:ext cx="4347537" cy="369332"/>
          </a:xfrm>
          <a:prstGeom prst="rect">
            <a:avLst/>
          </a:prstGeom>
        </p:spPr>
        <p:txBody>
          <a:bodyPr wrap="none">
            <a:spAutoFit/>
          </a:bodyPr>
          <a:lstStyle/>
          <a:p>
            <a:r>
              <a:rPr lang="en-SG" dirty="0"/>
              <a:t>RAID 0 – Blocks Striped, No Mirror, No Parity</a:t>
            </a:r>
          </a:p>
        </p:txBody>
      </p:sp>
      <p:sp>
        <p:nvSpPr>
          <p:cNvPr id="5" name="Flowchart: Magnetic Disk 4"/>
          <p:cNvSpPr/>
          <p:nvPr/>
        </p:nvSpPr>
        <p:spPr>
          <a:xfrm>
            <a:off x="2039375" y="4221088"/>
            <a:ext cx="1524513" cy="18002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6" name="Table 5"/>
          <p:cNvGraphicFramePr>
            <a:graphicFrameLocks noGrp="1"/>
          </p:cNvGraphicFramePr>
          <p:nvPr>
            <p:extLst>
              <p:ext uri="{D42A27DB-BD31-4B8C-83A1-F6EECF244321}">
                <p14:modId xmlns:p14="http://schemas.microsoft.com/office/powerpoint/2010/main" val="3111308218"/>
              </p:ext>
            </p:extLst>
          </p:nvPr>
        </p:nvGraphicFramePr>
        <p:xfrm>
          <a:off x="2612865"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A</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39712273"/>
              </p:ext>
            </p:extLst>
          </p:nvPr>
        </p:nvGraphicFramePr>
        <p:xfrm>
          <a:off x="2612865"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D</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28788308"/>
              </p:ext>
            </p:extLst>
          </p:nvPr>
        </p:nvGraphicFramePr>
        <p:xfrm>
          <a:off x="2612865"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G</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9" name="Flowchart: Magnetic Disk 8"/>
          <p:cNvSpPr/>
          <p:nvPr/>
        </p:nvSpPr>
        <p:spPr>
          <a:xfrm>
            <a:off x="5940152" y="4221088"/>
            <a:ext cx="1524513" cy="1800200"/>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0" name="Table 9"/>
          <p:cNvGraphicFramePr>
            <a:graphicFrameLocks noGrp="1"/>
          </p:cNvGraphicFramePr>
          <p:nvPr>
            <p:extLst>
              <p:ext uri="{D42A27DB-BD31-4B8C-83A1-F6EECF244321}">
                <p14:modId xmlns:p14="http://schemas.microsoft.com/office/powerpoint/2010/main" val="2887548187"/>
              </p:ext>
            </p:extLst>
          </p:nvPr>
        </p:nvGraphicFramePr>
        <p:xfrm>
          <a:off x="6513642"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C</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28836028"/>
              </p:ext>
            </p:extLst>
          </p:nvPr>
        </p:nvGraphicFramePr>
        <p:xfrm>
          <a:off x="6513642"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F</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23855613"/>
              </p:ext>
            </p:extLst>
          </p:nvPr>
        </p:nvGraphicFramePr>
        <p:xfrm>
          <a:off x="6513642"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I</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3" name="Flowchart: Magnetic Disk 12"/>
          <p:cNvSpPr/>
          <p:nvPr/>
        </p:nvSpPr>
        <p:spPr>
          <a:xfrm>
            <a:off x="4025766" y="4221088"/>
            <a:ext cx="1524513" cy="180020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4" name="Table 13"/>
          <p:cNvGraphicFramePr>
            <a:graphicFrameLocks noGrp="1"/>
          </p:cNvGraphicFramePr>
          <p:nvPr>
            <p:extLst>
              <p:ext uri="{D42A27DB-BD31-4B8C-83A1-F6EECF244321}">
                <p14:modId xmlns:p14="http://schemas.microsoft.com/office/powerpoint/2010/main" val="2396138054"/>
              </p:ext>
            </p:extLst>
          </p:nvPr>
        </p:nvGraphicFramePr>
        <p:xfrm>
          <a:off x="4599256"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B</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258400246"/>
              </p:ext>
            </p:extLst>
          </p:nvPr>
        </p:nvGraphicFramePr>
        <p:xfrm>
          <a:off x="4599256"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E</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5230815"/>
              </p:ext>
            </p:extLst>
          </p:nvPr>
        </p:nvGraphicFramePr>
        <p:xfrm>
          <a:off x="4599256"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H</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Tree>
    <p:extLst>
      <p:ext uri="{BB962C8B-B14F-4D97-AF65-F5344CB8AC3E}">
        <p14:creationId xmlns:p14="http://schemas.microsoft.com/office/powerpoint/2010/main" val="3021397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1</a:t>
            </a:r>
          </a:p>
        </p:txBody>
      </p:sp>
      <p:sp>
        <p:nvSpPr>
          <p:cNvPr id="3" name="Content Placeholder 2"/>
          <p:cNvSpPr>
            <a:spLocks noGrp="1"/>
          </p:cNvSpPr>
          <p:nvPr>
            <p:ph idx="1"/>
          </p:nvPr>
        </p:nvSpPr>
        <p:spPr>
          <a:xfrm>
            <a:off x="457200" y="1600201"/>
            <a:ext cx="8229600" cy="2548880"/>
          </a:xfrm>
        </p:spPr>
        <p:txBody>
          <a:bodyPr>
            <a:normAutofit fontScale="77500" lnSpcReduction="20000"/>
          </a:bodyPr>
          <a:lstStyle/>
          <a:p>
            <a:r>
              <a:rPr lang="en-SG" dirty="0"/>
              <a:t>Mirrored Disks</a:t>
            </a:r>
          </a:p>
          <a:p>
            <a:r>
              <a:rPr lang="en-SG" dirty="0" smtClean="0"/>
              <a:t>Data </a:t>
            </a:r>
            <a:r>
              <a:rPr lang="en-SG" dirty="0"/>
              <a:t>is written to two places</a:t>
            </a:r>
          </a:p>
          <a:p>
            <a:pPr lvl="1"/>
            <a:r>
              <a:rPr lang="en-SG" dirty="0" smtClean="0"/>
              <a:t>On </a:t>
            </a:r>
            <a:r>
              <a:rPr lang="en-SG" dirty="0"/>
              <a:t>failure, just use surviving disk</a:t>
            </a:r>
          </a:p>
          <a:p>
            <a:r>
              <a:rPr lang="en-SG" dirty="0" smtClean="0"/>
              <a:t>On </a:t>
            </a:r>
            <a:r>
              <a:rPr lang="en-SG" dirty="0"/>
              <a:t>read, choose fastest to read</a:t>
            </a:r>
          </a:p>
          <a:p>
            <a:pPr lvl="1"/>
            <a:r>
              <a:rPr lang="en-SG" dirty="0" smtClean="0"/>
              <a:t>Write </a:t>
            </a:r>
            <a:r>
              <a:rPr lang="en-SG" dirty="0"/>
              <a:t>performance is same as single drive, read performance </a:t>
            </a:r>
            <a:r>
              <a:rPr lang="en-SG" dirty="0" smtClean="0"/>
              <a:t>is 2x </a:t>
            </a:r>
            <a:r>
              <a:rPr lang="en-SG" dirty="0"/>
              <a:t>better</a:t>
            </a:r>
          </a:p>
          <a:p>
            <a:r>
              <a:rPr lang="en-SG" dirty="0" smtClean="0"/>
              <a:t>Expensive</a:t>
            </a:r>
            <a:endParaRPr lang="en-SG" dirty="0"/>
          </a:p>
        </p:txBody>
      </p:sp>
      <p:sp>
        <p:nvSpPr>
          <p:cNvPr id="4" name="Rectangle 3"/>
          <p:cNvSpPr/>
          <p:nvPr/>
        </p:nvSpPr>
        <p:spPr>
          <a:xfrm>
            <a:off x="2780291" y="6309320"/>
            <a:ext cx="3583417" cy="369332"/>
          </a:xfrm>
          <a:prstGeom prst="rect">
            <a:avLst/>
          </a:prstGeom>
        </p:spPr>
        <p:txBody>
          <a:bodyPr wrap="none">
            <a:spAutoFit/>
          </a:bodyPr>
          <a:lstStyle/>
          <a:p>
            <a:r>
              <a:rPr lang="en-SG" dirty="0"/>
              <a:t>RAID 1 – No Stripe, Mirror, No Parity</a:t>
            </a:r>
          </a:p>
        </p:txBody>
      </p:sp>
      <p:sp>
        <p:nvSpPr>
          <p:cNvPr id="5" name="Rectangle 4"/>
          <p:cNvSpPr/>
          <p:nvPr/>
        </p:nvSpPr>
        <p:spPr>
          <a:xfrm>
            <a:off x="2699792" y="3645024"/>
            <a:ext cx="4248472" cy="244827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lowchart: Magnetic Disk 5"/>
          <p:cNvSpPr/>
          <p:nvPr/>
        </p:nvSpPr>
        <p:spPr>
          <a:xfrm>
            <a:off x="2975479" y="4221088"/>
            <a:ext cx="1524513" cy="18002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7" name="Table 6"/>
          <p:cNvGraphicFramePr>
            <a:graphicFrameLocks noGrp="1"/>
          </p:cNvGraphicFramePr>
          <p:nvPr>
            <p:extLst>
              <p:ext uri="{D42A27DB-BD31-4B8C-83A1-F6EECF244321}">
                <p14:modId xmlns:p14="http://schemas.microsoft.com/office/powerpoint/2010/main" val="1364426116"/>
              </p:ext>
            </p:extLst>
          </p:nvPr>
        </p:nvGraphicFramePr>
        <p:xfrm>
          <a:off x="3548969"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A</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07670298"/>
              </p:ext>
            </p:extLst>
          </p:nvPr>
        </p:nvGraphicFramePr>
        <p:xfrm>
          <a:off x="3548969"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B</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68769772"/>
              </p:ext>
            </p:extLst>
          </p:nvPr>
        </p:nvGraphicFramePr>
        <p:xfrm>
          <a:off x="3548969"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C</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4" name="Flowchart: Magnetic Disk 13"/>
          <p:cNvSpPr/>
          <p:nvPr/>
        </p:nvSpPr>
        <p:spPr>
          <a:xfrm>
            <a:off x="4961870" y="4221088"/>
            <a:ext cx="1524513" cy="180020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5" name="Table 14"/>
          <p:cNvGraphicFramePr>
            <a:graphicFrameLocks noGrp="1"/>
          </p:cNvGraphicFramePr>
          <p:nvPr>
            <p:extLst>
              <p:ext uri="{D42A27DB-BD31-4B8C-83A1-F6EECF244321}">
                <p14:modId xmlns:p14="http://schemas.microsoft.com/office/powerpoint/2010/main" val="1022583608"/>
              </p:ext>
            </p:extLst>
          </p:nvPr>
        </p:nvGraphicFramePr>
        <p:xfrm>
          <a:off x="5535360"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A</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961653154"/>
              </p:ext>
            </p:extLst>
          </p:nvPr>
        </p:nvGraphicFramePr>
        <p:xfrm>
          <a:off x="5535360"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B</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408267088"/>
              </p:ext>
            </p:extLst>
          </p:nvPr>
        </p:nvGraphicFramePr>
        <p:xfrm>
          <a:off x="5535360"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C</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8" name="Rectangle 17"/>
          <p:cNvSpPr/>
          <p:nvPr/>
        </p:nvSpPr>
        <p:spPr>
          <a:xfrm>
            <a:off x="3347864" y="3851756"/>
            <a:ext cx="574196" cy="369332"/>
          </a:xfrm>
          <a:prstGeom prst="rect">
            <a:avLst/>
          </a:prstGeom>
        </p:spPr>
        <p:txBody>
          <a:bodyPr wrap="none">
            <a:spAutoFit/>
          </a:bodyPr>
          <a:lstStyle/>
          <a:p>
            <a:r>
              <a:rPr lang="en-SG" dirty="0"/>
              <a:t>Disk</a:t>
            </a:r>
          </a:p>
        </p:txBody>
      </p:sp>
      <p:sp>
        <p:nvSpPr>
          <p:cNvPr id="19" name="Rectangle 18"/>
          <p:cNvSpPr/>
          <p:nvPr/>
        </p:nvSpPr>
        <p:spPr>
          <a:xfrm>
            <a:off x="5327479" y="3851756"/>
            <a:ext cx="793294" cy="369332"/>
          </a:xfrm>
          <a:prstGeom prst="rect">
            <a:avLst/>
          </a:prstGeom>
        </p:spPr>
        <p:txBody>
          <a:bodyPr wrap="none">
            <a:spAutoFit/>
          </a:bodyPr>
          <a:lstStyle/>
          <a:p>
            <a:r>
              <a:rPr lang="en-SG" dirty="0"/>
              <a:t>Mirror</a:t>
            </a:r>
          </a:p>
        </p:txBody>
      </p:sp>
    </p:spTree>
    <p:extLst>
      <p:ext uri="{BB962C8B-B14F-4D97-AF65-F5344CB8AC3E}">
        <p14:creationId xmlns:p14="http://schemas.microsoft.com/office/powerpoint/2010/main" val="17660644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3688" y="4149080"/>
            <a:ext cx="5976664" cy="194421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lowchart: Magnetic Disk 8"/>
          <p:cNvSpPr/>
          <p:nvPr/>
        </p:nvSpPr>
        <p:spPr>
          <a:xfrm>
            <a:off x="5940152" y="4221088"/>
            <a:ext cx="1524513" cy="1800200"/>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SG" dirty="0"/>
              <a:t>RAID 5</a:t>
            </a:r>
          </a:p>
        </p:txBody>
      </p:sp>
      <p:sp>
        <p:nvSpPr>
          <p:cNvPr id="3" name="Content Placeholder 2"/>
          <p:cNvSpPr>
            <a:spLocks noGrp="1"/>
          </p:cNvSpPr>
          <p:nvPr>
            <p:ph idx="1"/>
          </p:nvPr>
        </p:nvSpPr>
        <p:spPr>
          <a:xfrm>
            <a:off x="457200" y="1600201"/>
            <a:ext cx="8229600" cy="2404864"/>
          </a:xfrm>
        </p:spPr>
        <p:txBody>
          <a:bodyPr>
            <a:normAutofit fontScale="70000" lnSpcReduction="20000"/>
          </a:bodyPr>
          <a:lstStyle/>
          <a:p>
            <a:r>
              <a:rPr lang="en-SG" dirty="0"/>
              <a:t>Minimum 3 disks.</a:t>
            </a:r>
          </a:p>
          <a:p>
            <a:r>
              <a:rPr lang="en-SG" dirty="0" smtClean="0"/>
              <a:t>Good </a:t>
            </a:r>
            <a:r>
              <a:rPr lang="en-SG" dirty="0"/>
              <a:t>performance (as blocks are striped).</a:t>
            </a:r>
          </a:p>
          <a:p>
            <a:r>
              <a:rPr lang="en-SG" dirty="0" smtClean="0"/>
              <a:t>Good </a:t>
            </a:r>
            <a:r>
              <a:rPr lang="en-SG" dirty="0"/>
              <a:t>redundancy (distributed parity).</a:t>
            </a:r>
          </a:p>
          <a:p>
            <a:r>
              <a:rPr lang="en-SG" dirty="0" smtClean="0"/>
              <a:t>Best </a:t>
            </a:r>
            <a:r>
              <a:rPr lang="en-SG" dirty="0"/>
              <a:t>cost effective option providing both performance </a:t>
            </a:r>
            <a:r>
              <a:rPr lang="en-SG" dirty="0" smtClean="0"/>
              <a:t>and redundancy</a:t>
            </a:r>
            <a:r>
              <a:rPr lang="en-SG" dirty="0"/>
              <a:t>.</a:t>
            </a:r>
          </a:p>
          <a:p>
            <a:r>
              <a:rPr lang="en-SG" dirty="0" smtClean="0"/>
              <a:t>Use </a:t>
            </a:r>
            <a:r>
              <a:rPr lang="en-SG" dirty="0"/>
              <a:t>this for DB that is heavily read oriented. Write operations </a:t>
            </a:r>
            <a:r>
              <a:rPr lang="en-SG" dirty="0" smtClean="0"/>
              <a:t>will be </a:t>
            </a:r>
            <a:r>
              <a:rPr lang="en-SG" dirty="0"/>
              <a:t>slow</a:t>
            </a:r>
          </a:p>
        </p:txBody>
      </p:sp>
      <p:sp>
        <p:nvSpPr>
          <p:cNvPr id="5" name="Flowchart: Magnetic Disk 4"/>
          <p:cNvSpPr/>
          <p:nvPr/>
        </p:nvSpPr>
        <p:spPr>
          <a:xfrm>
            <a:off x="2039375" y="4221088"/>
            <a:ext cx="1524513" cy="18002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6" name="Table 5"/>
          <p:cNvGraphicFramePr>
            <a:graphicFrameLocks noGrp="1"/>
          </p:cNvGraphicFramePr>
          <p:nvPr>
            <p:extLst>
              <p:ext uri="{D42A27DB-BD31-4B8C-83A1-F6EECF244321}">
                <p14:modId xmlns:p14="http://schemas.microsoft.com/office/powerpoint/2010/main" val="3399254527"/>
              </p:ext>
            </p:extLst>
          </p:nvPr>
        </p:nvGraphicFramePr>
        <p:xfrm>
          <a:off x="2612865"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sz="1400" dirty="0" smtClean="0">
                          <a:solidFill>
                            <a:schemeClr val="tx1"/>
                          </a:solidFill>
                        </a:rPr>
                        <a:t>P0</a:t>
                      </a:r>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20947379"/>
              </p:ext>
            </p:extLst>
          </p:nvPr>
        </p:nvGraphicFramePr>
        <p:xfrm>
          <a:off x="6513642"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sz="1400" dirty="0" smtClean="0">
                          <a:solidFill>
                            <a:schemeClr val="tx1"/>
                          </a:solidFill>
                        </a:rPr>
                        <a:t>P2</a:t>
                      </a:r>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5182269"/>
              </p:ext>
            </p:extLst>
          </p:nvPr>
        </p:nvGraphicFramePr>
        <p:xfrm>
          <a:off x="2612865" y="485836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E</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47825276"/>
              </p:ext>
            </p:extLst>
          </p:nvPr>
        </p:nvGraphicFramePr>
        <p:xfrm>
          <a:off x="6513642"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B</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40820262"/>
              </p:ext>
            </p:extLst>
          </p:nvPr>
        </p:nvGraphicFramePr>
        <p:xfrm>
          <a:off x="6513642"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D</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3" name="Flowchart: Magnetic Disk 12"/>
          <p:cNvSpPr/>
          <p:nvPr/>
        </p:nvSpPr>
        <p:spPr>
          <a:xfrm>
            <a:off x="4025766" y="4221088"/>
            <a:ext cx="1524513" cy="180020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2" name="Table 11"/>
          <p:cNvGraphicFramePr>
            <a:graphicFrameLocks noGrp="1"/>
          </p:cNvGraphicFramePr>
          <p:nvPr>
            <p:extLst>
              <p:ext uri="{D42A27DB-BD31-4B8C-83A1-F6EECF244321}">
                <p14:modId xmlns:p14="http://schemas.microsoft.com/office/powerpoint/2010/main" val="3795116241"/>
              </p:ext>
            </p:extLst>
          </p:nvPr>
        </p:nvGraphicFramePr>
        <p:xfrm>
          <a:off x="4599256" y="48423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F</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793091578"/>
              </p:ext>
            </p:extLst>
          </p:nvPr>
        </p:nvGraphicFramePr>
        <p:xfrm>
          <a:off x="4599256" y="5629136"/>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A</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26218670"/>
              </p:ext>
            </p:extLst>
          </p:nvPr>
        </p:nvGraphicFramePr>
        <p:xfrm>
          <a:off x="2612865" y="5229200"/>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dirty="0" smtClean="0">
                          <a:solidFill>
                            <a:schemeClr val="tx1"/>
                          </a:solidFill>
                        </a:rPr>
                        <a:t>C</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658325166"/>
              </p:ext>
            </p:extLst>
          </p:nvPr>
        </p:nvGraphicFramePr>
        <p:xfrm>
          <a:off x="4599256" y="5199321"/>
          <a:ext cx="377532" cy="370840"/>
        </p:xfrm>
        <a:graphic>
          <a:graphicData uri="http://schemas.openxmlformats.org/drawingml/2006/table">
            <a:tbl>
              <a:tblPr firstRow="1" bandRow="1">
                <a:tableStyleId>{5C22544A-7EE6-4342-B048-85BDC9FD1C3A}</a:tableStyleId>
              </a:tblPr>
              <a:tblGrid>
                <a:gridCol w="377532"/>
              </a:tblGrid>
              <a:tr h="370840">
                <a:tc>
                  <a:txBody>
                    <a:bodyPr/>
                    <a:lstStyle/>
                    <a:p>
                      <a:pPr algn="ctr"/>
                      <a:r>
                        <a:rPr lang="en-GB" sz="1400" dirty="0" smtClean="0">
                          <a:solidFill>
                            <a:schemeClr val="tx1"/>
                          </a:solidFill>
                        </a:rPr>
                        <a:t>P1</a:t>
                      </a:r>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18" name="Rectangle 17"/>
          <p:cNvSpPr/>
          <p:nvPr/>
        </p:nvSpPr>
        <p:spPr>
          <a:xfrm>
            <a:off x="1739766" y="6123422"/>
            <a:ext cx="6000586" cy="369332"/>
          </a:xfrm>
          <a:prstGeom prst="rect">
            <a:avLst/>
          </a:prstGeom>
        </p:spPr>
        <p:txBody>
          <a:bodyPr wrap="square">
            <a:spAutoFit/>
          </a:bodyPr>
          <a:lstStyle/>
          <a:p>
            <a:r>
              <a:rPr lang="en-SG" dirty="0"/>
              <a:t>RAID </a:t>
            </a:r>
            <a:r>
              <a:rPr lang="en-SG" dirty="0" smtClean="0"/>
              <a:t>5 </a:t>
            </a:r>
            <a:r>
              <a:rPr lang="en-SG" dirty="0"/>
              <a:t>– Blocks Striped, No Mirror, Distributed Parity</a:t>
            </a:r>
          </a:p>
        </p:txBody>
      </p:sp>
    </p:spTree>
    <p:extLst>
      <p:ext uri="{BB962C8B-B14F-4D97-AF65-F5344CB8AC3E}">
        <p14:creationId xmlns:p14="http://schemas.microsoft.com/office/powerpoint/2010/main" val="3633011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Internal Structure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99958"/>
            <a:ext cx="6446862" cy="4657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33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Parity &amp; Hamming Codes</a:t>
            </a:r>
          </a:p>
        </p:txBody>
      </p:sp>
      <p:sp>
        <p:nvSpPr>
          <p:cNvPr id="3" name="Content Placeholder 2"/>
          <p:cNvSpPr>
            <a:spLocks noGrp="1"/>
          </p:cNvSpPr>
          <p:nvPr>
            <p:ph idx="1"/>
          </p:nvPr>
        </p:nvSpPr>
        <p:spPr/>
        <p:txBody>
          <a:bodyPr>
            <a:normAutofit fontScale="92500" lnSpcReduction="20000"/>
          </a:bodyPr>
          <a:lstStyle/>
          <a:p>
            <a:r>
              <a:rPr lang="en-SG" dirty="0"/>
              <a:t>Parity</a:t>
            </a:r>
          </a:p>
          <a:p>
            <a:pPr lvl="1"/>
            <a:r>
              <a:rPr lang="en-SG" dirty="0" smtClean="0"/>
              <a:t>Detect </a:t>
            </a:r>
            <a:r>
              <a:rPr lang="en-SG" dirty="0"/>
              <a:t>a single error</a:t>
            </a:r>
          </a:p>
          <a:p>
            <a:pPr lvl="1"/>
            <a:r>
              <a:rPr lang="en-SG" dirty="0" smtClean="0"/>
              <a:t>Cannot </a:t>
            </a:r>
            <a:r>
              <a:rPr lang="en-SG" dirty="0"/>
              <a:t>tell you which of the bits is in error</a:t>
            </a:r>
          </a:p>
          <a:p>
            <a:r>
              <a:rPr lang="en-SG" dirty="0" smtClean="0"/>
              <a:t>Hamming </a:t>
            </a:r>
            <a:r>
              <a:rPr lang="en-SG" dirty="0"/>
              <a:t>codes</a:t>
            </a:r>
          </a:p>
          <a:p>
            <a:pPr lvl="1"/>
            <a:r>
              <a:rPr lang="en-SG" dirty="0" smtClean="0"/>
              <a:t>Detect </a:t>
            </a:r>
            <a:r>
              <a:rPr lang="en-SG" dirty="0"/>
              <a:t>double bit errors</a:t>
            </a:r>
          </a:p>
          <a:p>
            <a:pPr lvl="1"/>
            <a:r>
              <a:rPr lang="en-SG" dirty="0" smtClean="0"/>
              <a:t>Detect </a:t>
            </a:r>
            <a:r>
              <a:rPr lang="en-SG" dirty="0"/>
              <a:t>&amp; correct single bit errors</a:t>
            </a:r>
          </a:p>
          <a:p>
            <a:pPr lvl="1"/>
            <a:r>
              <a:rPr lang="en-SG" dirty="0" smtClean="0"/>
              <a:t>Detection </a:t>
            </a:r>
            <a:r>
              <a:rPr lang="en-SG" dirty="0"/>
              <a:t>and correction require more work</a:t>
            </a:r>
          </a:p>
          <a:p>
            <a:r>
              <a:rPr lang="en-SG" dirty="0" smtClean="0"/>
              <a:t>Error </a:t>
            </a:r>
            <a:r>
              <a:rPr lang="en-SG" dirty="0"/>
              <a:t>Correcting Codes</a:t>
            </a:r>
          </a:p>
          <a:p>
            <a:pPr lvl="1"/>
            <a:r>
              <a:rPr lang="en-SG" dirty="0" smtClean="0"/>
              <a:t>Introduce </a:t>
            </a:r>
            <a:r>
              <a:rPr lang="en-SG" dirty="0"/>
              <a:t>redundancy into data</a:t>
            </a:r>
          </a:p>
          <a:p>
            <a:pPr lvl="1"/>
            <a:r>
              <a:rPr lang="en-SG" dirty="0" smtClean="0"/>
              <a:t>Able </a:t>
            </a:r>
            <a:r>
              <a:rPr lang="en-SG" dirty="0"/>
              <a:t>to detect and correct N errors</a:t>
            </a:r>
          </a:p>
        </p:txBody>
      </p:sp>
    </p:spTree>
    <p:extLst>
      <p:ext uri="{BB962C8B-B14F-4D97-AF65-F5344CB8AC3E}">
        <p14:creationId xmlns:p14="http://schemas.microsoft.com/office/powerpoint/2010/main" val="3421186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6</a:t>
            </a:r>
          </a:p>
        </p:txBody>
      </p:sp>
      <p:sp>
        <p:nvSpPr>
          <p:cNvPr id="3" name="Content Placeholder 2"/>
          <p:cNvSpPr>
            <a:spLocks noGrp="1"/>
          </p:cNvSpPr>
          <p:nvPr>
            <p:ph idx="1"/>
          </p:nvPr>
        </p:nvSpPr>
        <p:spPr/>
        <p:txBody>
          <a:bodyPr/>
          <a:lstStyle/>
          <a:p>
            <a:r>
              <a:rPr lang="en-SG" dirty="0"/>
              <a:t>Block level striping with double </a:t>
            </a:r>
            <a:r>
              <a:rPr lang="en-SG" dirty="0" smtClean="0"/>
              <a:t>distributed parity</a:t>
            </a:r>
            <a:r>
              <a:rPr lang="en-SG" dirty="0"/>
              <a:t>.</a:t>
            </a:r>
          </a:p>
          <a:p>
            <a:r>
              <a:rPr lang="en-SG" dirty="0" smtClean="0"/>
              <a:t>Can </a:t>
            </a:r>
            <a:r>
              <a:rPr lang="en-SG" dirty="0"/>
              <a:t>tolerate 2 hard disk failures</a:t>
            </a:r>
          </a:p>
          <a:p>
            <a:r>
              <a:rPr lang="en-SG" dirty="0" smtClean="0"/>
              <a:t>Faster </a:t>
            </a:r>
            <a:r>
              <a:rPr lang="en-SG" dirty="0"/>
              <a:t>than RAID 5 on read</a:t>
            </a:r>
          </a:p>
          <a:p>
            <a:r>
              <a:rPr lang="en-SG" dirty="0" smtClean="0"/>
              <a:t>Slower </a:t>
            </a:r>
            <a:r>
              <a:rPr lang="en-SG" dirty="0"/>
              <a:t>on writes</a:t>
            </a:r>
          </a:p>
          <a:p>
            <a:r>
              <a:rPr lang="en-SG" dirty="0" smtClean="0"/>
              <a:t>Essential </a:t>
            </a:r>
            <a:r>
              <a:rPr lang="en-SG" dirty="0"/>
              <a:t>in today's large capacity drives</a:t>
            </a:r>
          </a:p>
        </p:txBody>
      </p:sp>
    </p:spTree>
    <p:extLst>
      <p:ext uri="{BB962C8B-B14F-4D97-AF65-F5344CB8AC3E}">
        <p14:creationId xmlns:p14="http://schemas.microsoft.com/office/powerpoint/2010/main" val="1254164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What about RAID 2,3,4 ?</a:t>
            </a:r>
          </a:p>
        </p:txBody>
      </p:sp>
      <p:sp>
        <p:nvSpPr>
          <p:cNvPr id="3" name="Content Placeholder 2"/>
          <p:cNvSpPr>
            <a:spLocks noGrp="1"/>
          </p:cNvSpPr>
          <p:nvPr>
            <p:ph idx="1"/>
          </p:nvPr>
        </p:nvSpPr>
        <p:spPr/>
        <p:txBody>
          <a:bodyPr>
            <a:normAutofit fontScale="70000" lnSpcReduction="20000"/>
          </a:bodyPr>
          <a:lstStyle/>
          <a:p>
            <a:r>
              <a:rPr lang="en-SG" dirty="0"/>
              <a:t>RAID 2</a:t>
            </a:r>
          </a:p>
          <a:p>
            <a:pPr lvl="1"/>
            <a:r>
              <a:rPr lang="en-SG" dirty="0" smtClean="0"/>
              <a:t>bit </a:t>
            </a:r>
            <a:r>
              <a:rPr lang="en-SG" dirty="0"/>
              <a:t>level striping with ECC codes for error correction.</a:t>
            </a:r>
          </a:p>
          <a:p>
            <a:pPr lvl="1"/>
            <a:r>
              <a:rPr lang="en-SG" dirty="0" smtClean="0"/>
              <a:t>Requires </a:t>
            </a:r>
            <a:r>
              <a:rPr lang="en-SG" dirty="0"/>
              <a:t>many disks (data + ECC).</a:t>
            </a:r>
          </a:p>
          <a:p>
            <a:pPr lvl="1"/>
            <a:r>
              <a:rPr lang="en-SG" dirty="0" smtClean="0"/>
              <a:t>Complicated</a:t>
            </a:r>
            <a:endParaRPr lang="en-SG" dirty="0"/>
          </a:p>
          <a:p>
            <a:r>
              <a:rPr lang="en-SG" dirty="0" smtClean="0"/>
              <a:t>RAID </a:t>
            </a:r>
            <a:r>
              <a:rPr lang="en-SG" dirty="0"/>
              <a:t>3</a:t>
            </a:r>
          </a:p>
          <a:p>
            <a:pPr lvl="1"/>
            <a:r>
              <a:rPr lang="en-SG" dirty="0" smtClean="0"/>
              <a:t>Uses </a:t>
            </a:r>
            <a:r>
              <a:rPr lang="en-SG" dirty="0"/>
              <a:t>a parity disk (holds parity of corresponding bits on other drives)</a:t>
            </a:r>
          </a:p>
          <a:p>
            <a:pPr lvl="1"/>
            <a:r>
              <a:rPr lang="en-SG" dirty="0" smtClean="0"/>
              <a:t>Read </a:t>
            </a:r>
            <a:r>
              <a:rPr lang="en-SG" dirty="0"/>
              <a:t>accesses all data disks</a:t>
            </a:r>
          </a:p>
          <a:p>
            <a:pPr lvl="1"/>
            <a:r>
              <a:rPr lang="en-SG" dirty="0" smtClean="0"/>
              <a:t>Write </a:t>
            </a:r>
            <a:r>
              <a:rPr lang="en-SG" dirty="0"/>
              <a:t>accesses all data disks and parity</a:t>
            </a:r>
          </a:p>
          <a:p>
            <a:pPr lvl="1"/>
            <a:r>
              <a:rPr lang="en-SG" dirty="0" smtClean="0"/>
              <a:t>Use </a:t>
            </a:r>
            <a:r>
              <a:rPr lang="en-SG" dirty="0"/>
              <a:t>parity disk to compute missing data</a:t>
            </a:r>
          </a:p>
          <a:p>
            <a:r>
              <a:rPr lang="en-SG" dirty="0" smtClean="0"/>
              <a:t>RAID </a:t>
            </a:r>
            <a:r>
              <a:rPr lang="en-SG" dirty="0"/>
              <a:t>4</a:t>
            </a:r>
          </a:p>
          <a:p>
            <a:pPr lvl="1"/>
            <a:r>
              <a:rPr lang="en-SG" dirty="0" smtClean="0"/>
              <a:t>Combines </a:t>
            </a:r>
            <a:r>
              <a:rPr lang="en-SG" dirty="0"/>
              <a:t>RAID 0 and 3</a:t>
            </a:r>
          </a:p>
          <a:p>
            <a:pPr lvl="1"/>
            <a:r>
              <a:rPr lang="en-SG" dirty="0" smtClean="0"/>
              <a:t>Block </a:t>
            </a:r>
            <a:r>
              <a:rPr lang="en-SG" dirty="0"/>
              <a:t>level parity with striping</a:t>
            </a:r>
          </a:p>
          <a:p>
            <a:pPr lvl="1"/>
            <a:r>
              <a:rPr lang="en-SG" dirty="0" smtClean="0"/>
              <a:t>Heavy </a:t>
            </a:r>
            <a:r>
              <a:rPr lang="en-SG" dirty="0"/>
              <a:t>load on the parity disk</a:t>
            </a:r>
          </a:p>
        </p:txBody>
      </p:sp>
      <p:sp>
        <p:nvSpPr>
          <p:cNvPr id="4" name="Cloud Callout 3"/>
          <p:cNvSpPr/>
          <p:nvPr/>
        </p:nvSpPr>
        <p:spPr>
          <a:xfrm>
            <a:off x="5940152" y="4437112"/>
            <a:ext cx="2448272" cy="1656184"/>
          </a:xfrm>
          <a:prstGeom prst="cloudCallou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rgbClr val="FF0000"/>
                </a:solidFill>
              </a:rPr>
              <a:t>Theoretical,</a:t>
            </a:r>
          </a:p>
          <a:p>
            <a:r>
              <a:rPr lang="en-SG" dirty="0">
                <a:solidFill>
                  <a:srgbClr val="FF0000"/>
                </a:solidFill>
              </a:rPr>
              <a:t>Not used</a:t>
            </a:r>
          </a:p>
        </p:txBody>
      </p:sp>
    </p:spTree>
    <p:extLst>
      <p:ext uri="{BB962C8B-B14F-4D97-AF65-F5344CB8AC3E}">
        <p14:creationId xmlns:p14="http://schemas.microsoft.com/office/powerpoint/2010/main" val="2389475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0 + 1</a:t>
            </a:r>
          </a:p>
        </p:txBody>
      </p:sp>
      <p:sp>
        <p:nvSpPr>
          <p:cNvPr id="3" name="Content Placeholder 2"/>
          <p:cNvSpPr>
            <a:spLocks noGrp="1"/>
          </p:cNvSpPr>
          <p:nvPr>
            <p:ph idx="1"/>
          </p:nvPr>
        </p:nvSpPr>
        <p:spPr>
          <a:xfrm>
            <a:off x="410763" y="1556792"/>
            <a:ext cx="8229600" cy="4525963"/>
          </a:xfrm>
        </p:spPr>
        <p:txBody>
          <a:bodyPr/>
          <a:lstStyle/>
          <a:p>
            <a:r>
              <a:rPr lang="en-SG" dirty="0"/>
              <a:t>Uses 2 disk arrays</a:t>
            </a:r>
          </a:p>
          <a:p>
            <a:pPr lvl="1"/>
            <a:r>
              <a:rPr lang="en-SG" dirty="0" smtClean="0"/>
              <a:t>Array </a:t>
            </a:r>
            <a:r>
              <a:rPr lang="en-SG" dirty="0"/>
              <a:t>1 runs in RAID 0</a:t>
            </a:r>
          </a:p>
          <a:p>
            <a:pPr lvl="1"/>
            <a:r>
              <a:rPr lang="en-SG" dirty="0" smtClean="0"/>
              <a:t>Data </a:t>
            </a:r>
            <a:r>
              <a:rPr lang="en-SG" dirty="0"/>
              <a:t>is block-striped across this array</a:t>
            </a:r>
          </a:p>
          <a:p>
            <a:pPr lvl="1"/>
            <a:r>
              <a:rPr lang="en-SG" dirty="0" smtClean="0"/>
              <a:t>Array </a:t>
            </a:r>
            <a:r>
              <a:rPr lang="en-SG" dirty="0"/>
              <a:t>2 is a mirror of Array 1</a:t>
            </a:r>
          </a:p>
        </p:txBody>
      </p:sp>
      <p:sp>
        <p:nvSpPr>
          <p:cNvPr id="4" name="Rectangle 3"/>
          <p:cNvSpPr/>
          <p:nvPr/>
        </p:nvSpPr>
        <p:spPr>
          <a:xfrm>
            <a:off x="5607335" y="3356992"/>
            <a:ext cx="2916324" cy="136815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lowchart: Magnetic Disk 8"/>
          <p:cNvSpPr/>
          <p:nvPr/>
        </p:nvSpPr>
        <p:spPr>
          <a:xfrm>
            <a:off x="7695567" y="3429000"/>
            <a:ext cx="720080" cy="1224136"/>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0" name="Table 9"/>
          <p:cNvGraphicFramePr>
            <a:graphicFrameLocks noGrp="1"/>
          </p:cNvGraphicFramePr>
          <p:nvPr>
            <p:extLst>
              <p:ext uri="{D42A27DB-BD31-4B8C-83A1-F6EECF244321}">
                <p14:modId xmlns:p14="http://schemas.microsoft.com/office/powerpoint/2010/main" val="2284771899"/>
              </p:ext>
            </p:extLst>
          </p:nvPr>
        </p:nvGraphicFramePr>
        <p:xfrm>
          <a:off x="7910304" y="436510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C</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27495018"/>
              </p:ext>
            </p:extLst>
          </p:nvPr>
        </p:nvGraphicFramePr>
        <p:xfrm>
          <a:off x="7910304" y="412126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F</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470182049"/>
              </p:ext>
            </p:extLst>
          </p:nvPr>
        </p:nvGraphicFramePr>
        <p:xfrm>
          <a:off x="7910304" y="390524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I</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7" name="Flowchart: Magnetic Disk 16"/>
          <p:cNvSpPr/>
          <p:nvPr/>
        </p:nvSpPr>
        <p:spPr>
          <a:xfrm>
            <a:off x="6788010" y="3451804"/>
            <a:ext cx="720080" cy="1224136"/>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8" name="Table 17"/>
          <p:cNvGraphicFramePr>
            <a:graphicFrameLocks noGrp="1"/>
          </p:cNvGraphicFramePr>
          <p:nvPr>
            <p:extLst>
              <p:ext uri="{D42A27DB-BD31-4B8C-83A1-F6EECF244321}">
                <p14:modId xmlns:p14="http://schemas.microsoft.com/office/powerpoint/2010/main" val="1887272088"/>
              </p:ext>
            </p:extLst>
          </p:nvPr>
        </p:nvGraphicFramePr>
        <p:xfrm>
          <a:off x="7002747" y="438790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B</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9072877"/>
              </p:ext>
            </p:extLst>
          </p:nvPr>
        </p:nvGraphicFramePr>
        <p:xfrm>
          <a:off x="7002747" y="414406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E</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063394197"/>
              </p:ext>
            </p:extLst>
          </p:nvPr>
        </p:nvGraphicFramePr>
        <p:xfrm>
          <a:off x="7002747" y="392804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H</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21" name="Flowchart: Magnetic Disk 20"/>
          <p:cNvSpPr/>
          <p:nvPr/>
        </p:nvSpPr>
        <p:spPr>
          <a:xfrm>
            <a:off x="5787355" y="3451804"/>
            <a:ext cx="720080" cy="1224136"/>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2" name="Table 21"/>
          <p:cNvGraphicFramePr>
            <a:graphicFrameLocks noGrp="1"/>
          </p:cNvGraphicFramePr>
          <p:nvPr>
            <p:extLst>
              <p:ext uri="{D42A27DB-BD31-4B8C-83A1-F6EECF244321}">
                <p14:modId xmlns:p14="http://schemas.microsoft.com/office/powerpoint/2010/main" val="2692944084"/>
              </p:ext>
            </p:extLst>
          </p:nvPr>
        </p:nvGraphicFramePr>
        <p:xfrm>
          <a:off x="6002092" y="438790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A</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42467021"/>
              </p:ext>
            </p:extLst>
          </p:nvPr>
        </p:nvGraphicFramePr>
        <p:xfrm>
          <a:off x="6002092" y="414406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D</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473832317"/>
              </p:ext>
            </p:extLst>
          </p:nvPr>
        </p:nvGraphicFramePr>
        <p:xfrm>
          <a:off x="6002092" y="392804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G</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25" name="Rectangle 24"/>
          <p:cNvSpPr/>
          <p:nvPr/>
        </p:nvSpPr>
        <p:spPr>
          <a:xfrm>
            <a:off x="5594434" y="5301208"/>
            <a:ext cx="2916324" cy="136815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p:cNvSpPr/>
          <p:nvPr/>
        </p:nvSpPr>
        <p:spPr>
          <a:xfrm>
            <a:off x="7682666" y="5373216"/>
            <a:ext cx="720080" cy="1224136"/>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7" name="Table 26"/>
          <p:cNvGraphicFramePr>
            <a:graphicFrameLocks noGrp="1"/>
          </p:cNvGraphicFramePr>
          <p:nvPr>
            <p:extLst>
              <p:ext uri="{D42A27DB-BD31-4B8C-83A1-F6EECF244321}">
                <p14:modId xmlns:p14="http://schemas.microsoft.com/office/powerpoint/2010/main" val="1100681635"/>
              </p:ext>
            </p:extLst>
          </p:nvPr>
        </p:nvGraphicFramePr>
        <p:xfrm>
          <a:off x="7897403" y="630932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C</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04607068"/>
              </p:ext>
            </p:extLst>
          </p:nvPr>
        </p:nvGraphicFramePr>
        <p:xfrm>
          <a:off x="7897403" y="606548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F</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61516014"/>
              </p:ext>
            </p:extLst>
          </p:nvPr>
        </p:nvGraphicFramePr>
        <p:xfrm>
          <a:off x="7897403" y="5849456"/>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I</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30" name="Flowchart: Magnetic Disk 29"/>
          <p:cNvSpPr/>
          <p:nvPr/>
        </p:nvSpPr>
        <p:spPr>
          <a:xfrm>
            <a:off x="6775109" y="5396020"/>
            <a:ext cx="720080" cy="1224136"/>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1" name="Table 30"/>
          <p:cNvGraphicFramePr>
            <a:graphicFrameLocks noGrp="1"/>
          </p:cNvGraphicFramePr>
          <p:nvPr>
            <p:extLst>
              <p:ext uri="{D42A27DB-BD31-4B8C-83A1-F6EECF244321}">
                <p14:modId xmlns:p14="http://schemas.microsoft.com/office/powerpoint/2010/main" val="3275173137"/>
              </p:ext>
            </p:extLst>
          </p:nvPr>
        </p:nvGraphicFramePr>
        <p:xfrm>
          <a:off x="6989846" y="633212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B</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300678063"/>
              </p:ext>
            </p:extLst>
          </p:nvPr>
        </p:nvGraphicFramePr>
        <p:xfrm>
          <a:off x="6989846" y="608828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E</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883312175"/>
              </p:ext>
            </p:extLst>
          </p:nvPr>
        </p:nvGraphicFramePr>
        <p:xfrm>
          <a:off x="6989846" y="587226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H</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34" name="Flowchart: Magnetic Disk 33"/>
          <p:cNvSpPr/>
          <p:nvPr/>
        </p:nvSpPr>
        <p:spPr>
          <a:xfrm>
            <a:off x="5774454" y="5396020"/>
            <a:ext cx="720080" cy="1224136"/>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5" name="Table 34"/>
          <p:cNvGraphicFramePr>
            <a:graphicFrameLocks noGrp="1"/>
          </p:cNvGraphicFramePr>
          <p:nvPr>
            <p:extLst>
              <p:ext uri="{D42A27DB-BD31-4B8C-83A1-F6EECF244321}">
                <p14:modId xmlns:p14="http://schemas.microsoft.com/office/powerpoint/2010/main" val="1229599569"/>
              </p:ext>
            </p:extLst>
          </p:nvPr>
        </p:nvGraphicFramePr>
        <p:xfrm>
          <a:off x="5989191" y="633212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A</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348476213"/>
              </p:ext>
            </p:extLst>
          </p:nvPr>
        </p:nvGraphicFramePr>
        <p:xfrm>
          <a:off x="5989191" y="608828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D</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377065847"/>
              </p:ext>
            </p:extLst>
          </p:nvPr>
        </p:nvGraphicFramePr>
        <p:xfrm>
          <a:off x="5989191" y="587226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G</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38" name="Right Arrow Callout 37"/>
          <p:cNvSpPr/>
          <p:nvPr/>
        </p:nvSpPr>
        <p:spPr>
          <a:xfrm>
            <a:off x="3059832" y="3861048"/>
            <a:ext cx="2448272" cy="86409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a:t>
            </a:r>
            <a:endParaRPr lang="en-SG" dirty="0"/>
          </a:p>
        </p:txBody>
      </p:sp>
      <p:sp>
        <p:nvSpPr>
          <p:cNvPr id="39" name="Down Arrow 38"/>
          <p:cNvSpPr/>
          <p:nvPr/>
        </p:nvSpPr>
        <p:spPr>
          <a:xfrm>
            <a:off x="7052596" y="4797152"/>
            <a:ext cx="455494" cy="43204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75789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1 + 0 (10)</a:t>
            </a:r>
          </a:p>
        </p:txBody>
      </p:sp>
      <p:sp>
        <p:nvSpPr>
          <p:cNvPr id="3" name="Content Placeholder 2"/>
          <p:cNvSpPr>
            <a:spLocks noGrp="1"/>
          </p:cNvSpPr>
          <p:nvPr>
            <p:ph idx="1"/>
          </p:nvPr>
        </p:nvSpPr>
        <p:spPr>
          <a:xfrm>
            <a:off x="457200" y="1268760"/>
            <a:ext cx="8229600" cy="4525963"/>
          </a:xfrm>
        </p:spPr>
        <p:txBody>
          <a:bodyPr/>
          <a:lstStyle/>
          <a:p>
            <a:r>
              <a:rPr lang="en-SG" dirty="0"/>
              <a:t>Uses 2 disk arrays</a:t>
            </a:r>
          </a:p>
          <a:p>
            <a:pPr lvl="1"/>
            <a:r>
              <a:rPr lang="en-SG" dirty="0" smtClean="0"/>
              <a:t>Array </a:t>
            </a:r>
            <a:r>
              <a:rPr lang="en-SG" dirty="0"/>
              <a:t>1 and 2 runs in RAID 0</a:t>
            </a:r>
          </a:p>
          <a:p>
            <a:pPr lvl="1"/>
            <a:r>
              <a:rPr lang="en-SG" dirty="0" smtClean="0"/>
              <a:t>Each </a:t>
            </a:r>
            <a:r>
              <a:rPr lang="en-SG" dirty="0"/>
              <a:t>drive in Array 1 is mirrored to Array 2</a:t>
            </a:r>
          </a:p>
          <a:p>
            <a:pPr lvl="1"/>
            <a:r>
              <a:rPr lang="en-SG" dirty="0" smtClean="0"/>
              <a:t>On </a:t>
            </a:r>
            <a:r>
              <a:rPr lang="en-SG" dirty="0"/>
              <a:t>a drive failure, only faulty drive is replaced</a:t>
            </a:r>
          </a:p>
        </p:txBody>
      </p:sp>
      <p:sp>
        <p:nvSpPr>
          <p:cNvPr id="4" name="Rectangle 3"/>
          <p:cNvSpPr/>
          <p:nvPr/>
        </p:nvSpPr>
        <p:spPr>
          <a:xfrm>
            <a:off x="5607334" y="3356992"/>
            <a:ext cx="3069121" cy="338437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Flowchart: Magnetic Disk 4"/>
          <p:cNvSpPr/>
          <p:nvPr/>
        </p:nvSpPr>
        <p:spPr>
          <a:xfrm>
            <a:off x="7695567" y="3429000"/>
            <a:ext cx="720080" cy="1224136"/>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6" name="Table 5"/>
          <p:cNvGraphicFramePr>
            <a:graphicFrameLocks noGrp="1"/>
          </p:cNvGraphicFramePr>
          <p:nvPr>
            <p:extLst>
              <p:ext uri="{D42A27DB-BD31-4B8C-83A1-F6EECF244321}">
                <p14:modId xmlns:p14="http://schemas.microsoft.com/office/powerpoint/2010/main" val="560690148"/>
              </p:ext>
            </p:extLst>
          </p:nvPr>
        </p:nvGraphicFramePr>
        <p:xfrm>
          <a:off x="7910304" y="436510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C</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70979658"/>
              </p:ext>
            </p:extLst>
          </p:nvPr>
        </p:nvGraphicFramePr>
        <p:xfrm>
          <a:off x="7910304" y="412126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F</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58132791"/>
              </p:ext>
            </p:extLst>
          </p:nvPr>
        </p:nvGraphicFramePr>
        <p:xfrm>
          <a:off x="7910304" y="390524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I</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9" name="Flowchart: Magnetic Disk 8"/>
          <p:cNvSpPr/>
          <p:nvPr/>
        </p:nvSpPr>
        <p:spPr>
          <a:xfrm>
            <a:off x="6788010" y="3451804"/>
            <a:ext cx="720080" cy="1224136"/>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0" name="Table 9"/>
          <p:cNvGraphicFramePr>
            <a:graphicFrameLocks noGrp="1"/>
          </p:cNvGraphicFramePr>
          <p:nvPr>
            <p:extLst>
              <p:ext uri="{D42A27DB-BD31-4B8C-83A1-F6EECF244321}">
                <p14:modId xmlns:p14="http://schemas.microsoft.com/office/powerpoint/2010/main" val="2650459542"/>
              </p:ext>
            </p:extLst>
          </p:nvPr>
        </p:nvGraphicFramePr>
        <p:xfrm>
          <a:off x="7002747" y="438790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B</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04922806"/>
              </p:ext>
            </p:extLst>
          </p:nvPr>
        </p:nvGraphicFramePr>
        <p:xfrm>
          <a:off x="7002747" y="414406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E</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153420231"/>
              </p:ext>
            </p:extLst>
          </p:nvPr>
        </p:nvGraphicFramePr>
        <p:xfrm>
          <a:off x="7002747" y="392804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H</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3" name="Flowchart: Magnetic Disk 12"/>
          <p:cNvSpPr/>
          <p:nvPr/>
        </p:nvSpPr>
        <p:spPr>
          <a:xfrm>
            <a:off x="5787355" y="3451804"/>
            <a:ext cx="720080" cy="1224136"/>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4" name="Table 13"/>
          <p:cNvGraphicFramePr>
            <a:graphicFrameLocks noGrp="1"/>
          </p:cNvGraphicFramePr>
          <p:nvPr>
            <p:extLst>
              <p:ext uri="{D42A27DB-BD31-4B8C-83A1-F6EECF244321}">
                <p14:modId xmlns:p14="http://schemas.microsoft.com/office/powerpoint/2010/main" val="2780624333"/>
              </p:ext>
            </p:extLst>
          </p:nvPr>
        </p:nvGraphicFramePr>
        <p:xfrm>
          <a:off x="6002092" y="438790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A</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909207297"/>
              </p:ext>
            </p:extLst>
          </p:nvPr>
        </p:nvGraphicFramePr>
        <p:xfrm>
          <a:off x="6002092" y="4144068"/>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D</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764609932"/>
              </p:ext>
            </p:extLst>
          </p:nvPr>
        </p:nvGraphicFramePr>
        <p:xfrm>
          <a:off x="6002092" y="392804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G</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18" name="Flowchart: Magnetic Disk 17"/>
          <p:cNvSpPr/>
          <p:nvPr/>
        </p:nvSpPr>
        <p:spPr>
          <a:xfrm>
            <a:off x="7682666" y="5373216"/>
            <a:ext cx="720080" cy="1224136"/>
          </a:xfrm>
          <a:prstGeom prst="flowChartMagneticDisk">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9" name="Table 18"/>
          <p:cNvGraphicFramePr>
            <a:graphicFrameLocks noGrp="1"/>
          </p:cNvGraphicFramePr>
          <p:nvPr>
            <p:extLst>
              <p:ext uri="{D42A27DB-BD31-4B8C-83A1-F6EECF244321}">
                <p14:modId xmlns:p14="http://schemas.microsoft.com/office/powerpoint/2010/main" val="1767628301"/>
              </p:ext>
            </p:extLst>
          </p:nvPr>
        </p:nvGraphicFramePr>
        <p:xfrm>
          <a:off x="7897403" y="630932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C</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382348435"/>
              </p:ext>
            </p:extLst>
          </p:nvPr>
        </p:nvGraphicFramePr>
        <p:xfrm>
          <a:off x="7897403" y="606548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F</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54487862"/>
              </p:ext>
            </p:extLst>
          </p:nvPr>
        </p:nvGraphicFramePr>
        <p:xfrm>
          <a:off x="7897403" y="5849456"/>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I</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22" name="Flowchart: Magnetic Disk 21"/>
          <p:cNvSpPr/>
          <p:nvPr/>
        </p:nvSpPr>
        <p:spPr>
          <a:xfrm>
            <a:off x="6775109" y="5396020"/>
            <a:ext cx="720080" cy="1224136"/>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3" name="Table 22"/>
          <p:cNvGraphicFramePr>
            <a:graphicFrameLocks noGrp="1"/>
          </p:cNvGraphicFramePr>
          <p:nvPr>
            <p:extLst>
              <p:ext uri="{D42A27DB-BD31-4B8C-83A1-F6EECF244321}">
                <p14:modId xmlns:p14="http://schemas.microsoft.com/office/powerpoint/2010/main" val="1514725558"/>
              </p:ext>
            </p:extLst>
          </p:nvPr>
        </p:nvGraphicFramePr>
        <p:xfrm>
          <a:off x="6989846" y="633212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B</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238245771"/>
              </p:ext>
            </p:extLst>
          </p:nvPr>
        </p:nvGraphicFramePr>
        <p:xfrm>
          <a:off x="6989846" y="608828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E</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446751603"/>
              </p:ext>
            </p:extLst>
          </p:nvPr>
        </p:nvGraphicFramePr>
        <p:xfrm>
          <a:off x="6989846" y="587226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H</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26" name="Flowchart: Magnetic Disk 25"/>
          <p:cNvSpPr/>
          <p:nvPr/>
        </p:nvSpPr>
        <p:spPr>
          <a:xfrm>
            <a:off x="5774454" y="5396020"/>
            <a:ext cx="720080" cy="1224136"/>
          </a:xfrm>
          <a:prstGeom prst="flowChartMagneticDisk">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7" name="Table 26"/>
          <p:cNvGraphicFramePr>
            <a:graphicFrameLocks noGrp="1"/>
          </p:cNvGraphicFramePr>
          <p:nvPr>
            <p:extLst>
              <p:ext uri="{D42A27DB-BD31-4B8C-83A1-F6EECF244321}">
                <p14:modId xmlns:p14="http://schemas.microsoft.com/office/powerpoint/2010/main" val="1378398357"/>
              </p:ext>
            </p:extLst>
          </p:nvPr>
        </p:nvGraphicFramePr>
        <p:xfrm>
          <a:off x="5989191" y="633212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A</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572390194"/>
              </p:ext>
            </p:extLst>
          </p:nvPr>
        </p:nvGraphicFramePr>
        <p:xfrm>
          <a:off x="5989191" y="6088284"/>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D</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270169861"/>
              </p:ext>
            </p:extLst>
          </p:nvPr>
        </p:nvGraphicFramePr>
        <p:xfrm>
          <a:off x="5989191" y="5872260"/>
          <a:ext cx="290605" cy="243840"/>
        </p:xfrm>
        <a:graphic>
          <a:graphicData uri="http://schemas.openxmlformats.org/drawingml/2006/table">
            <a:tbl>
              <a:tblPr firstRow="1" bandRow="1">
                <a:tableStyleId>{5C22544A-7EE6-4342-B048-85BDC9FD1C3A}</a:tableStyleId>
              </a:tblPr>
              <a:tblGrid>
                <a:gridCol w="290605"/>
              </a:tblGrid>
              <a:tr h="0">
                <a:tc>
                  <a:txBody>
                    <a:bodyPr/>
                    <a:lstStyle/>
                    <a:p>
                      <a:pPr algn="ctr"/>
                      <a:r>
                        <a:rPr lang="en-GB" sz="1000" dirty="0" smtClean="0">
                          <a:solidFill>
                            <a:schemeClr val="tx1"/>
                          </a:solidFill>
                        </a:rPr>
                        <a:t>G</a:t>
                      </a:r>
                      <a:endParaRPr lang="en-SG"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bl>
          </a:graphicData>
        </a:graphic>
      </p:graphicFrame>
      <p:sp>
        <p:nvSpPr>
          <p:cNvPr id="30" name="Down Arrow 29"/>
          <p:cNvSpPr/>
          <p:nvPr/>
        </p:nvSpPr>
        <p:spPr>
          <a:xfrm>
            <a:off x="6924818" y="4869160"/>
            <a:ext cx="455494" cy="43204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Down Arrow 30"/>
          <p:cNvSpPr/>
          <p:nvPr/>
        </p:nvSpPr>
        <p:spPr>
          <a:xfrm>
            <a:off x="7814959" y="4819778"/>
            <a:ext cx="455494" cy="43204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Down Arrow 31"/>
          <p:cNvSpPr/>
          <p:nvPr/>
        </p:nvSpPr>
        <p:spPr>
          <a:xfrm>
            <a:off x="5919648" y="4869160"/>
            <a:ext cx="455494" cy="43204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ight Arrow Callout 32"/>
          <p:cNvSpPr/>
          <p:nvPr/>
        </p:nvSpPr>
        <p:spPr>
          <a:xfrm>
            <a:off x="3059832" y="3861048"/>
            <a:ext cx="2448272" cy="86409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a:t>
            </a:r>
            <a:endParaRPr lang="en-SG" dirty="0"/>
          </a:p>
        </p:txBody>
      </p:sp>
    </p:spTree>
    <p:extLst>
      <p:ext uri="{BB962C8B-B14F-4D97-AF65-F5344CB8AC3E}">
        <p14:creationId xmlns:p14="http://schemas.microsoft.com/office/powerpoint/2010/main" val="27165186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RAID Controllers</a:t>
            </a:r>
          </a:p>
        </p:txBody>
      </p:sp>
      <p:sp>
        <p:nvSpPr>
          <p:cNvPr id="3" name="Content Placeholder 2"/>
          <p:cNvSpPr>
            <a:spLocks noGrp="1"/>
          </p:cNvSpPr>
          <p:nvPr>
            <p:ph idx="1"/>
          </p:nvPr>
        </p:nvSpPr>
        <p:spPr/>
        <p:txBody>
          <a:bodyPr>
            <a:normAutofit fontScale="70000" lnSpcReduction="20000"/>
          </a:bodyPr>
          <a:lstStyle/>
          <a:p>
            <a:r>
              <a:rPr lang="en-SG" dirty="0"/>
              <a:t>Hardware RAID</a:t>
            </a:r>
          </a:p>
          <a:p>
            <a:pPr lvl="1"/>
            <a:r>
              <a:rPr lang="en-SG" dirty="0" smtClean="0"/>
              <a:t>Most </a:t>
            </a:r>
            <a:r>
              <a:rPr lang="en-SG" dirty="0"/>
              <a:t>common method of implementing Industry-standard RAID</a:t>
            </a:r>
          </a:p>
          <a:p>
            <a:pPr lvl="1"/>
            <a:r>
              <a:rPr lang="en-SG" dirty="0" smtClean="0"/>
              <a:t>hardware </a:t>
            </a:r>
            <a:r>
              <a:rPr lang="en-SG" dirty="0"/>
              <a:t>controllers e.g. Adaptec, Intel</a:t>
            </a:r>
          </a:p>
          <a:p>
            <a:pPr lvl="1"/>
            <a:r>
              <a:rPr lang="en-SG" dirty="0" smtClean="0"/>
              <a:t>Advantages</a:t>
            </a:r>
            <a:endParaRPr lang="en-SG" dirty="0"/>
          </a:p>
          <a:p>
            <a:pPr lvl="2"/>
            <a:r>
              <a:rPr lang="en-SG" dirty="0" smtClean="0"/>
              <a:t>Dedicated </a:t>
            </a:r>
            <a:r>
              <a:rPr lang="en-SG" dirty="0"/>
              <a:t>hardware for striping, parity</a:t>
            </a:r>
          </a:p>
          <a:p>
            <a:pPr lvl="2"/>
            <a:r>
              <a:rPr lang="en-SG" dirty="0" smtClean="0"/>
              <a:t>Data </a:t>
            </a:r>
            <a:r>
              <a:rPr lang="en-SG" dirty="0"/>
              <a:t>caching</a:t>
            </a:r>
          </a:p>
          <a:p>
            <a:pPr lvl="2"/>
            <a:r>
              <a:rPr lang="en-SG" dirty="0" smtClean="0"/>
              <a:t>Improved </a:t>
            </a:r>
            <a:r>
              <a:rPr lang="en-SG" dirty="0"/>
              <a:t>speeds on read/write</a:t>
            </a:r>
          </a:p>
          <a:p>
            <a:r>
              <a:rPr lang="en-SG" dirty="0" smtClean="0"/>
              <a:t>Software </a:t>
            </a:r>
            <a:r>
              <a:rPr lang="en-SG" dirty="0"/>
              <a:t>RAID</a:t>
            </a:r>
          </a:p>
          <a:p>
            <a:pPr lvl="1"/>
            <a:r>
              <a:rPr lang="en-SG" dirty="0" smtClean="0"/>
              <a:t>MS </a:t>
            </a:r>
            <a:r>
              <a:rPr lang="en-SG" dirty="0"/>
              <a:t>Windows built into Disk Management</a:t>
            </a:r>
          </a:p>
          <a:p>
            <a:pPr lvl="1"/>
            <a:r>
              <a:rPr lang="en-SG" dirty="0" smtClean="0"/>
              <a:t>Linux</a:t>
            </a:r>
            <a:r>
              <a:rPr lang="en-SG" dirty="0"/>
              <a:t>: </a:t>
            </a:r>
            <a:r>
              <a:rPr lang="en-SG" dirty="0" err="1"/>
              <a:t>mdadm</a:t>
            </a:r>
            <a:r>
              <a:rPr lang="en-SG" dirty="0"/>
              <a:t> utility</a:t>
            </a:r>
          </a:p>
          <a:p>
            <a:pPr lvl="1"/>
            <a:r>
              <a:rPr lang="en-SG" dirty="0" smtClean="0"/>
              <a:t>Advantages</a:t>
            </a:r>
            <a:endParaRPr lang="en-SG" dirty="0"/>
          </a:p>
          <a:p>
            <a:pPr lvl="2"/>
            <a:r>
              <a:rPr lang="en-SG" dirty="0" smtClean="0"/>
              <a:t>Common </a:t>
            </a:r>
            <a:r>
              <a:rPr lang="en-SG" dirty="0"/>
              <a:t>platform, not hardware dependent</a:t>
            </a:r>
          </a:p>
          <a:p>
            <a:pPr lvl="2"/>
            <a:r>
              <a:rPr lang="en-SG" dirty="0" smtClean="0"/>
              <a:t>Cheap</a:t>
            </a:r>
            <a:endParaRPr lang="en-SG" dirty="0"/>
          </a:p>
          <a:p>
            <a:pPr lvl="2"/>
            <a:r>
              <a:rPr lang="en-SG" dirty="0" smtClean="0"/>
              <a:t>Modern </a:t>
            </a:r>
            <a:r>
              <a:rPr lang="en-SG" dirty="0"/>
              <a:t>day CPUs are fast enough to handle processing</a:t>
            </a:r>
          </a:p>
        </p:txBody>
      </p:sp>
    </p:spTree>
    <p:extLst>
      <p:ext uri="{BB962C8B-B14F-4D97-AF65-F5344CB8AC3E}">
        <p14:creationId xmlns:p14="http://schemas.microsoft.com/office/powerpoint/2010/main" val="19465314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CD-ROM</a:t>
            </a:r>
          </a:p>
        </p:txBody>
      </p:sp>
      <p:sp>
        <p:nvSpPr>
          <p:cNvPr id="3" name="Content Placeholder 2"/>
          <p:cNvSpPr>
            <a:spLocks noGrp="1"/>
          </p:cNvSpPr>
          <p:nvPr>
            <p:ph idx="1"/>
          </p:nvPr>
        </p:nvSpPr>
        <p:spPr>
          <a:xfrm>
            <a:off x="457200" y="5628381"/>
            <a:ext cx="8229600" cy="752947"/>
          </a:xfrm>
        </p:spPr>
        <p:txBody>
          <a:bodyPr>
            <a:normAutofit fontScale="70000" lnSpcReduction="20000"/>
          </a:bodyPr>
          <a:lstStyle/>
          <a:p>
            <a:r>
              <a:rPr lang="en-SG" dirty="0"/>
              <a:t>Spiral makes 22,188 revolutions around disk (</a:t>
            </a:r>
            <a:r>
              <a:rPr lang="en-SG" dirty="0" err="1"/>
              <a:t>approx</a:t>
            </a:r>
            <a:r>
              <a:rPr lang="en-SG" dirty="0"/>
              <a:t> 600/mm).</a:t>
            </a:r>
          </a:p>
          <a:p>
            <a:r>
              <a:rPr lang="en-SG" dirty="0"/>
              <a:t>Will be 5.6 km long. Rotation rate: 530 rpm to 200 rpm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1204913"/>
            <a:ext cx="522922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71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CD-ROM Layout</a:t>
            </a:r>
          </a:p>
        </p:txBody>
      </p:sp>
      <p:sp>
        <p:nvSpPr>
          <p:cNvPr id="3" name="Content Placeholder 2"/>
          <p:cNvSpPr>
            <a:spLocks noGrp="1"/>
          </p:cNvSpPr>
          <p:nvPr>
            <p:ph idx="1"/>
          </p:nvPr>
        </p:nvSpPr>
        <p:spPr>
          <a:xfrm>
            <a:off x="457200" y="5124325"/>
            <a:ext cx="8229600" cy="1112987"/>
          </a:xfrm>
        </p:spPr>
        <p:txBody>
          <a:bodyPr/>
          <a:lstStyle/>
          <a:p>
            <a:pPr marL="0" indent="0" algn="ctr">
              <a:buNone/>
            </a:pPr>
            <a:r>
              <a:rPr lang="en-SG" dirty="0"/>
              <a:t>Logical data layout on a CD-ROM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23" y="1624013"/>
            <a:ext cx="8727765" cy="338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8031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pPr marL="0" indent="0">
              <a:buNone/>
            </a:pPr>
            <a:r>
              <a:rPr lang="en-SG"/>
              <a:t>QUESTIONS</a:t>
            </a:r>
          </a:p>
        </p:txBody>
      </p:sp>
    </p:spTree>
    <p:extLst>
      <p:ext uri="{BB962C8B-B14F-4D97-AF65-F5344CB8AC3E}">
        <p14:creationId xmlns:p14="http://schemas.microsoft.com/office/powerpoint/2010/main" val="2148742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pPr eaLnBrk="1" hangingPunct="1"/>
            <a:r>
              <a:rPr lang="en-GB" altLang="en-US" smtClean="0"/>
              <a:t>Head Disk Coupling Field</a:t>
            </a:r>
          </a:p>
        </p:txBody>
      </p:sp>
      <p:sp>
        <p:nvSpPr>
          <p:cNvPr id="5427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5427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2B6B0C-3E67-4DAB-811F-432AD6FC066E}" type="slidenum">
              <a:rPr lang="en-US" altLang="en-US" sz="1400">
                <a:latin typeface="Times New Roman" panose="02020603050405020304" pitchFamily="18" charset="0"/>
              </a:rPr>
              <a:pPr>
                <a:spcBef>
                  <a:spcPct val="0"/>
                </a:spcBef>
                <a:buFontTx/>
                <a:buNone/>
              </a:pPr>
              <a:t>39</a:t>
            </a:fld>
            <a:endParaRPr lang="en-US" altLang="en-US" sz="1400">
              <a:latin typeface="Times New Roman" panose="02020603050405020304" pitchFamily="18" charset="0"/>
            </a:endParaRPr>
          </a:p>
        </p:txBody>
      </p:sp>
      <p:sp>
        <p:nvSpPr>
          <p:cNvPr id="54277" name="Rectangle 2"/>
          <p:cNvSpPr>
            <a:spLocks noChangeArrowheads="1"/>
          </p:cNvSpPr>
          <p:nvPr/>
        </p:nvSpPr>
        <p:spPr bwMode="auto">
          <a:xfrm>
            <a:off x="1219200" y="5562600"/>
            <a:ext cx="7162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54278" name="Oval 3"/>
          <p:cNvSpPr>
            <a:spLocks noChangeArrowheads="1"/>
          </p:cNvSpPr>
          <p:nvPr/>
        </p:nvSpPr>
        <p:spPr bwMode="auto">
          <a:xfrm>
            <a:off x="3429000" y="2667000"/>
            <a:ext cx="2971800" cy="2743200"/>
          </a:xfrm>
          <a:prstGeom prst="ellipse">
            <a:avLst/>
          </a:prstGeom>
          <a:solidFill>
            <a:srgbClr val="993300"/>
          </a:solidFill>
          <a:ln w="9525">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54279" name="Oval 5"/>
          <p:cNvSpPr>
            <a:spLocks noChangeArrowheads="1"/>
          </p:cNvSpPr>
          <p:nvPr/>
        </p:nvSpPr>
        <p:spPr bwMode="auto">
          <a:xfrm>
            <a:off x="3810000" y="2971800"/>
            <a:ext cx="2209800" cy="2133600"/>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54280" name="Rectangle 6"/>
          <p:cNvSpPr>
            <a:spLocks noChangeArrowheads="1"/>
          </p:cNvSpPr>
          <p:nvPr/>
        </p:nvSpPr>
        <p:spPr bwMode="auto">
          <a:xfrm>
            <a:off x="4800600" y="5105400"/>
            <a:ext cx="304800" cy="304800"/>
          </a:xfrm>
          <a:prstGeom prst="rect">
            <a:avLst/>
          </a:prstGeom>
          <a:solidFill>
            <a:srgbClr val="FFFFFF"/>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54281" name="Line 7"/>
          <p:cNvSpPr>
            <a:spLocks noChangeShapeType="1"/>
          </p:cNvSpPr>
          <p:nvPr/>
        </p:nvSpPr>
        <p:spPr bwMode="auto">
          <a:xfrm>
            <a:off x="4800600" y="5257800"/>
            <a:ext cx="304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282" name="Line 8"/>
          <p:cNvSpPr>
            <a:spLocks noChangeShapeType="1"/>
          </p:cNvSpPr>
          <p:nvPr/>
        </p:nvSpPr>
        <p:spPr bwMode="auto">
          <a:xfrm>
            <a:off x="4800600" y="5334000"/>
            <a:ext cx="304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283" name="Line 9"/>
          <p:cNvSpPr>
            <a:spLocks noChangeShapeType="1"/>
          </p:cNvSpPr>
          <p:nvPr/>
        </p:nvSpPr>
        <p:spPr bwMode="auto">
          <a:xfrm>
            <a:off x="4800600" y="5181600"/>
            <a:ext cx="304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284" name="Freeform 10"/>
          <p:cNvSpPr>
            <a:spLocks/>
          </p:cNvSpPr>
          <p:nvPr/>
        </p:nvSpPr>
        <p:spPr bwMode="auto">
          <a:xfrm>
            <a:off x="4648200" y="5410200"/>
            <a:ext cx="685800" cy="3810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85" name="Freeform 11"/>
          <p:cNvSpPr>
            <a:spLocks/>
          </p:cNvSpPr>
          <p:nvPr/>
        </p:nvSpPr>
        <p:spPr bwMode="auto">
          <a:xfrm>
            <a:off x="4724400" y="5410200"/>
            <a:ext cx="533400" cy="2667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86" name="Freeform 12"/>
          <p:cNvSpPr>
            <a:spLocks/>
          </p:cNvSpPr>
          <p:nvPr/>
        </p:nvSpPr>
        <p:spPr bwMode="auto">
          <a:xfrm>
            <a:off x="4724400" y="5410200"/>
            <a:ext cx="533400" cy="1143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87" name="Freeform 13"/>
          <p:cNvSpPr>
            <a:spLocks/>
          </p:cNvSpPr>
          <p:nvPr/>
        </p:nvSpPr>
        <p:spPr bwMode="auto">
          <a:xfrm>
            <a:off x="4502150" y="5334000"/>
            <a:ext cx="990600" cy="6096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88" name="Freeform 14"/>
          <p:cNvSpPr>
            <a:spLocks/>
          </p:cNvSpPr>
          <p:nvPr/>
        </p:nvSpPr>
        <p:spPr bwMode="auto">
          <a:xfrm flipV="1">
            <a:off x="4572000" y="4800600"/>
            <a:ext cx="685800" cy="3048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89" name="Freeform 15"/>
          <p:cNvSpPr>
            <a:spLocks/>
          </p:cNvSpPr>
          <p:nvPr/>
        </p:nvSpPr>
        <p:spPr bwMode="auto">
          <a:xfrm flipV="1">
            <a:off x="4648200" y="4953000"/>
            <a:ext cx="533400" cy="1143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90" name="Freeform 16"/>
          <p:cNvSpPr>
            <a:spLocks/>
          </p:cNvSpPr>
          <p:nvPr/>
        </p:nvSpPr>
        <p:spPr bwMode="auto">
          <a:xfrm>
            <a:off x="4038600" y="1981200"/>
            <a:ext cx="342900" cy="1358900"/>
          </a:xfrm>
          <a:custGeom>
            <a:avLst/>
            <a:gdLst>
              <a:gd name="T0" fmla="*/ 2147483647 w 216"/>
              <a:gd name="T1" fmla="*/ 0 h 856"/>
              <a:gd name="T2" fmla="*/ 2147483647 w 216"/>
              <a:gd name="T3" fmla="*/ 2147483647 h 856"/>
              <a:gd name="T4" fmla="*/ 2147483647 w 216"/>
              <a:gd name="T5" fmla="*/ 2147483647 h 856"/>
              <a:gd name="T6" fmla="*/ 2147483647 w 216"/>
              <a:gd name="T7" fmla="*/ 2147483647 h 856"/>
              <a:gd name="T8" fmla="*/ 0 60000 65536"/>
              <a:gd name="T9" fmla="*/ 0 60000 65536"/>
              <a:gd name="T10" fmla="*/ 0 60000 65536"/>
              <a:gd name="T11" fmla="*/ 0 60000 65536"/>
              <a:gd name="T12" fmla="*/ 0 w 216"/>
              <a:gd name="T13" fmla="*/ 0 h 856"/>
              <a:gd name="T14" fmla="*/ 216 w 216"/>
              <a:gd name="T15" fmla="*/ 856 h 856"/>
            </a:gdLst>
            <a:ahLst/>
            <a:cxnLst>
              <a:cxn ang="T8">
                <a:pos x="T0" y="T1"/>
              </a:cxn>
              <a:cxn ang="T9">
                <a:pos x="T2" y="T3"/>
              </a:cxn>
              <a:cxn ang="T10">
                <a:pos x="T4" y="T5"/>
              </a:cxn>
              <a:cxn ang="T11">
                <a:pos x="T6" y="T7"/>
              </a:cxn>
            </a:cxnLst>
            <a:rect l="T12" t="T13" r="T14" b="T15"/>
            <a:pathLst>
              <a:path w="216" h="856">
                <a:moveTo>
                  <a:pt x="24" y="0"/>
                </a:moveTo>
                <a:cubicBezTo>
                  <a:pt x="12" y="172"/>
                  <a:pt x="0" y="344"/>
                  <a:pt x="24" y="480"/>
                </a:cubicBezTo>
                <a:cubicBezTo>
                  <a:pt x="48" y="616"/>
                  <a:pt x="136" y="776"/>
                  <a:pt x="168" y="816"/>
                </a:cubicBezTo>
                <a:cubicBezTo>
                  <a:pt x="200" y="856"/>
                  <a:pt x="208" y="736"/>
                  <a:pt x="216"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91" name="Freeform 17"/>
          <p:cNvSpPr>
            <a:spLocks/>
          </p:cNvSpPr>
          <p:nvPr/>
        </p:nvSpPr>
        <p:spPr bwMode="auto">
          <a:xfrm>
            <a:off x="5334000" y="1905000"/>
            <a:ext cx="88900" cy="838200"/>
          </a:xfrm>
          <a:custGeom>
            <a:avLst/>
            <a:gdLst>
              <a:gd name="T0" fmla="*/ 0 w 56"/>
              <a:gd name="T1" fmla="*/ 0 h 528"/>
              <a:gd name="T2" fmla="*/ 2147483647 w 56"/>
              <a:gd name="T3" fmla="*/ 2147483647 h 528"/>
              <a:gd name="T4" fmla="*/ 2147483647 w 56"/>
              <a:gd name="T5" fmla="*/ 2147483647 h 528"/>
              <a:gd name="T6" fmla="*/ 0 60000 65536"/>
              <a:gd name="T7" fmla="*/ 0 60000 65536"/>
              <a:gd name="T8" fmla="*/ 0 60000 65536"/>
              <a:gd name="T9" fmla="*/ 0 w 56"/>
              <a:gd name="T10" fmla="*/ 0 h 528"/>
              <a:gd name="T11" fmla="*/ 56 w 56"/>
              <a:gd name="T12" fmla="*/ 528 h 528"/>
            </a:gdLst>
            <a:ahLst/>
            <a:cxnLst>
              <a:cxn ang="T6">
                <a:pos x="T0" y="T1"/>
              </a:cxn>
              <a:cxn ang="T7">
                <a:pos x="T2" y="T3"/>
              </a:cxn>
              <a:cxn ang="T8">
                <a:pos x="T4" y="T5"/>
              </a:cxn>
            </a:cxnLst>
            <a:rect l="T9" t="T10" r="T11" b="T12"/>
            <a:pathLst>
              <a:path w="56" h="528">
                <a:moveTo>
                  <a:pt x="0" y="0"/>
                </a:moveTo>
                <a:cubicBezTo>
                  <a:pt x="20" y="148"/>
                  <a:pt x="40" y="296"/>
                  <a:pt x="48" y="384"/>
                </a:cubicBezTo>
                <a:cubicBezTo>
                  <a:pt x="56" y="472"/>
                  <a:pt x="48" y="504"/>
                  <a:pt x="48" y="5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292" name="Text Box 18"/>
          <p:cNvSpPr txBox="1">
            <a:spLocks noChangeArrowheads="1"/>
          </p:cNvSpPr>
          <p:nvPr/>
        </p:nvSpPr>
        <p:spPr bwMode="auto">
          <a:xfrm>
            <a:off x="1295400" y="3124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Magnetic flux</a:t>
            </a:r>
          </a:p>
        </p:txBody>
      </p:sp>
      <p:sp>
        <p:nvSpPr>
          <p:cNvPr id="54293" name="Line 19"/>
          <p:cNvSpPr>
            <a:spLocks noChangeShapeType="1"/>
          </p:cNvSpPr>
          <p:nvPr/>
        </p:nvSpPr>
        <p:spPr bwMode="auto">
          <a:xfrm>
            <a:off x="1371600" y="57150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294" name="Text Box 20"/>
          <p:cNvSpPr txBox="1">
            <a:spLocks noChangeArrowheads="1"/>
          </p:cNvSpPr>
          <p:nvPr/>
        </p:nvSpPr>
        <p:spPr bwMode="auto">
          <a:xfrm>
            <a:off x="2057400" y="5486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v</a:t>
            </a:r>
          </a:p>
        </p:txBody>
      </p:sp>
      <p:sp>
        <p:nvSpPr>
          <p:cNvPr id="54295" name="Text Box 21"/>
          <p:cNvSpPr txBox="1">
            <a:spLocks noChangeArrowheads="1"/>
          </p:cNvSpPr>
          <p:nvPr/>
        </p:nvSpPr>
        <p:spPr bwMode="auto">
          <a:xfrm>
            <a:off x="6705600" y="4572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d</a:t>
            </a:r>
          </a:p>
        </p:txBody>
      </p:sp>
      <p:sp>
        <p:nvSpPr>
          <p:cNvPr id="54296" name="Text Box 22"/>
          <p:cNvSpPr txBox="1">
            <a:spLocks noChangeArrowheads="1"/>
          </p:cNvSpPr>
          <p:nvPr/>
        </p:nvSpPr>
        <p:spPr bwMode="auto">
          <a:xfrm>
            <a:off x="7772400" y="5029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Symbol" panose="05050102010706020507" pitchFamily="18" charset="2"/>
              </a:rPr>
              <a:t>d</a:t>
            </a:r>
            <a:endParaRPr lang="en-GB" altLang="en-US" sz="2400">
              <a:latin typeface="Times New Roman" panose="02020603050405020304" pitchFamily="18" charset="0"/>
            </a:endParaRPr>
          </a:p>
        </p:txBody>
      </p:sp>
      <p:sp>
        <p:nvSpPr>
          <p:cNvPr id="54297" name="Line 23"/>
          <p:cNvSpPr>
            <a:spLocks noChangeShapeType="1"/>
          </p:cNvSpPr>
          <p:nvPr/>
        </p:nvSpPr>
        <p:spPr bwMode="auto">
          <a:xfrm>
            <a:off x="8153400" y="52578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298" name="Line 24"/>
          <p:cNvSpPr>
            <a:spLocks noChangeShapeType="1"/>
          </p:cNvSpPr>
          <p:nvPr/>
        </p:nvSpPr>
        <p:spPr bwMode="auto">
          <a:xfrm flipH="1">
            <a:off x="8153400" y="5867400"/>
            <a:ext cx="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54299" name="Line 25"/>
          <p:cNvSpPr>
            <a:spLocks noChangeShapeType="1"/>
          </p:cNvSpPr>
          <p:nvPr/>
        </p:nvSpPr>
        <p:spPr bwMode="auto">
          <a:xfrm>
            <a:off x="6858000" y="5029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300" name="Line 26"/>
          <p:cNvSpPr>
            <a:spLocks noChangeShapeType="1"/>
          </p:cNvSpPr>
          <p:nvPr/>
        </p:nvSpPr>
        <p:spPr bwMode="auto">
          <a:xfrm flipH="1">
            <a:off x="6858000" y="5562600"/>
            <a:ext cx="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54301" name="Line 27"/>
          <p:cNvSpPr>
            <a:spLocks noChangeShapeType="1"/>
          </p:cNvSpPr>
          <p:nvPr/>
        </p:nvSpPr>
        <p:spPr bwMode="auto">
          <a:xfrm>
            <a:off x="6096000" y="53340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302" name="Text Box 28"/>
          <p:cNvSpPr txBox="1">
            <a:spLocks noChangeArrowheads="1"/>
          </p:cNvSpPr>
          <p:nvPr/>
        </p:nvSpPr>
        <p:spPr bwMode="auto">
          <a:xfrm>
            <a:off x="4800600" y="4191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g</a:t>
            </a:r>
          </a:p>
        </p:txBody>
      </p:sp>
      <p:sp>
        <p:nvSpPr>
          <p:cNvPr id="54303" name="Line 29"/>
          <p:cNvSpPr>
            <a:spLocks noChangeShapeType="1"/>
          </p:cNvSpPr>
          <p:nvPr/>
        </p:nvSpPr>
        <p:spPr bwMode="auto">
          <a:xfrm>
            <a:off x="5181600" y="4419600"/>
            <a:ext cx="3810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54304" name="Line 30"/>
          <p:cNvSpPr>
            <a:spLocks noChangeShapeType="1"/>
          </p:cNvSpPr>
          <p:nvPr/>
        </p:nvSpPr>
        <p:spPr bwMode="auto">
          <a:xfrm>
            <a:off x="4343400" y="44196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305" name="Line 31"/>
          <p:cNvSpPr>
            <a:spLocks noChangeShapeType="1"/>
          </p:cNvSpPr>
          <p:nvPr/>
        </p:nvSpPr>
        <p:spPr bwMode="auto">
          <a:xfrm>
            <a:off x="4724400" y="4114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306" name="Line 32"/>
          <p:cNvSpPr>
            <a:spLocks noChangeShapeType="1"/>
          </p:cNvSpPr>
          <p:nvPr/>
        </p:nvSpPr>
        <p:spPr bwMode="auto">
          <a:xfrm>
            <a:off x="5105400" y="41910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307" name="Text Box 33"/>
          <p:cNvSpPr txBox="1">
            <a:spLocks noChangeArrowheads="1"/>
          </p:cNvSpPr>
          <p:nvPr/>
        </p:nvSpPr>
        <p:spPr bwMode="auto">
          <a:xfrm>
            <a:off x="1524000" y="44958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Head gap fringing field</a:t>
            </a:r>
          </a:p>
        </p:txBody>
      </p:sp>
      <p:sp>
        <p:nvSpPr>
          <p:cNvPr id="54308" name="Line 34"/>
          <p:cNvSpPr>
            <a:spLocks noChangeShapeType="1"/>
          </p:cNvSpPr>
          <p:nvPr/>
        </p:nvSpPr>
        <p:spPr bwMode="auto">
          <a:xfrm>
            <a:off x="2895600" y="3657600"/>
            <a:ext cx="762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309" name="Line 35"/>
          <p:cNvSpPr>
            <a:spLocks noChangeShapeType="1"/>
          </p:cNvSpPr>
          <p:nvPr/>
        </p:nvSpPr>
        <p:spPr bwMode="auto">
          <a:xfrm>
            <a:off x="3429000" y="51816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4310" name="Text Box 36"/>
          <p:cNvSpPr txBox="1">
            <a:spLocks noChangeArrowheads="1"/>
          </p:cNvSpPr>
          <p:nvPr/>
        </p:nvSpPr>
        <p:spPr bwMode="auto">
          <a:xfrm>
            <a:off x="6543675" y="2362200"/>
            <a:ext cx="23193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2400">
                <a:latin typeface="Times New Roman" panose="02020603050405020304" pitchFamily="18" charset="0"/>
              </a:rPr>
              <a:t>g=gap size d=flying height </a:t>
            </a:r>
            <a:r>
              <a:rPr lang="en-GB" altLang="en-US" sz="2400">
                <a:latin typeface="Symbol" panose="05050102010706020507" pitchFamily="18" charset="2"/>
              </a:rPr>
              <a:t>d</a:t>
            </a:r>
            <a:r>
              <a:rPr lang="en-GB" altLang="en-US" sz="2400">
                <a:latin typeface="Times New Roman" panose="02020603050405020304" pitchFamily="18" charset="0"/>
              </a:rPr>
              <a:t>=magnetic layer          thickness v=surface velocity</a:t>
            </a:r>
          </a:p>
        </p:txBody>
      </p:sp>
      <p:sp>
        <p:nvSpPr>
          <p:cNvPr id="54311" name="Freeform 37"/>
          <p:cNvSpPr>
            <a:spLocks/>
          </p:cNvSpPr>
          <p:nvPr/>
        </p:nvSpPr>
        <p:spPr bwMode="auto">
          <a:xfrm>
            <a:off x="3657600" y="3733800"/>
            <a:ext cx="76200" cy="685800"/>
          </a:xfrm>
          <a:custGeom>
            <a:avLst/>
            <a:gdLst>
              <a:gd name="T0" fmla="*/ 2147483647 w 48"/>
              <a:gd name="T1" fmla="*/ 2147483647 h 384"/>
              <a:gd name="T2" fmla="*/ 0 w 48"/>
              <a:gd name="T3" fmla="*/ 2147483647 h 384"/>
              <a:gd name="T4" fmla="*/ 2147483647 w 48"/>
              <a:gd name="T5" fmla="*/ 0 h 384"/>
              <a:gd name="T6" fmla="*/ 0 60000 65536"/>
              <a:gd name="T7" fmla="*/ 0 60000 65536"/>
              <a:gd name="T8" fmla="*/ 0 60000 65536"/>
              <a:gd name="T9" fmla="*/ 0 w 48"/>
              <a:gd name="T10" fmla="*/ 0 h 384"/>
              <a:gd name="T11" fmla="*/ 48 w 48"/>
              <a:gd name="T12" fmla="*/ 384 h 384"/>
            </a:gdLst>
            <a:ahLst/>
            <a:cxnLst>
              <a:cxn ang="T6">
                <a:pos x="T0" y="T1"/>
              </a:cxn>
              <a:cxn ang="T7">
                <a:pos x="T2" y="T3"/>
              </a:cxn>
              <a:cxn ang="T8">
                <a:pos x="T4" y="T5"/>
              </a:cxn>
            </a:cxnLst>
            <a:rect l="T9" t="T10" r="T11" b="T12"/>
            <a:pathLst>
              <a:path w="48" h="384">
                <a:moveTo>
                  <a:pt x="48" y="384"/>
                </a:moveTo>
                <a:cubicBezTo>
                  <a:pt x="24" y="320"/>
                  <a:pt x="0" y="256"/>
                  <a:pt x="0" y="192"/>
                </a:cubicBezTo>
                <a:cubicBezTo>
                  <a:pt x="0" y="128"/>
                  <a:pt x="32" y="40"/>
                  <a:pt x="48" y="0"/>
                </a:cubicBezTo>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12" name="Freeform 38"/>
          <p:cNvSpPr>
            <a:spLocks/>
          </p:cNvSpPr>
          <p:nvPr/>
        </p:nvSpPr>
        <p:spPr bwMode="auto">
          <a:xfrm flipH="1" flipV="1">
            <a:off x="4502150" y="4495800"/>
            <a:ext cx="990600" cy="6096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13" name="Freeform 39"/>
          <p:cNvSpPr>
            <a:spLocks/>
          </p:cNvSpPr>
          <p:nvPr/>
        </p:nvSpPr>
        <p:spPr bwMode="auto">
          <a:xfrm flipV="1">
            <a:off x="4572000" y="4648200"/>
            <a:ext cx="685800" cy="381000"/>
          </a:xfrm>
          <a:custGeom>
            <a:avLst/>
            <a:gdLst>
              <a:gd name="T0" fmla="*/ 0 w 336"/>
              <a:gd name="T1" fmla="*/ 0 h 168"/>
              <a:gd name="T2" fmla="*/ 2147483647 w 336"/>
              <a:gd name="T3" fmla="*/ 2147483647 h 168"/>
              <a:gd name="T4" fmla="*/ 2147483647 w 336"/>
              <a:gd name="T5" fmla="*/ 2147483647 h 168"/>
              <a:gd name="T6" fmla="*/ 2147483647 w 336"/>
              <a:gd name="T7" fmla="*/ 0 h 168"/>
              <a:gd name="T8" fmla="*/ 0 60000 65536"/>
              <a:gd name="T9" fmla="*/ 0 60000 65536"/>
              <a:gd name="T10" fmla="*/ 0 60000 65536"/>
              <a:gd name="T11" fmla="*/ 0 60000 65536"/>
              <a:gd name="T12" fmla="*/ 0 w 336"/>
              <a:gd name="T13" fmla="*/ 0 h 168"/>
              <a:gd name="T14" fmla="*/ 336 w 336"/>
              <a:gd name="T15" fmla="*/ 168 h 168"/>
            </a:gdLst>
            <a:ahLst/>
            <a:cxnLst>
              <a:cxn ang="T8">
                <a:pos x="T0" y="T1"/>
              </a:cxn>
              <a:cxn ang="T9">
                <a:pos x="T2" y="T3"/>
              </a:cxn>
              <a:cxn ang="T10">
                <a:pos x="T4" y="T5"/>
              </a:cxn>
              <a:cxn ang="T11">
                <a:pos x="T6" y="T7"/>
              </a:cxn>
            </a:cxnLst>
            <a:rect l="T12" t="T13" r="T14" b="T15"/>
            <a:pathLst>
              <a:path w="336" h="168">
                <a:moveTo>
                  <a:pt x="0" y="0"/>
                </a:moveTo>
                <a:cubicBezTo>
                  <a:pt x="24" y="60"/>
                  <a:pt x="48" y="120"/>
                  <a:pt x="96" y="144"/>
                </a:cubicBezTo>
                <a:cubicBezTo>
                  <a:pt x="144" y="168"/>
                  <a:pt x="248" y="168"/>
                  <a:pt x="288" y="144"/>
                </a:cubicBezTo>
                <a:cubicBezTo>
                  <a:pt x="328" y="120"/>
                  <a:pt x="328" y="32"/>
                  <a:pt x="336"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14" name="Line 40"/>
          <p:cNvSpPr>
            <a:spLocks noChangeShapeType="1"/>
          </p:cNvSpPr>
          <p:nvPr/>
        </p:nvSpPr>
        <p:spPr bwMode="auto">
          <a:xfrm>
            <a:off x="4994275" y="57912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15" name="Line 41"/>
          <p:cNvSpPr>
            <a:spLocks noChangeShapeType="1"/>
          </p:cNvSpPr>
          <p:nvPr/>
        </p:nvSpPr>
        <p:spPr bwMode="auto">
          <a:xfrm>
            <a:off x="4994275" y="56388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16" name="Line 42"/>
          <p:cNvSpPr>
            <a:spLocks noChangeShapeType="1"/>
          </p:cNvSpPr>
          <p:nvPr/>
        </p:nvSpPr>
        <p:spPr bwMode="auto">
          <a:xfrm>
            <a:off x="4994275" y="59436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17" name="Line 43"/>
          <p:cNvSpPr>
            <a:spLocks noChangeShapeType="1"/>
          </p:cNvSpPr>
          <p:nvPr/>
        </p:nvSpPr>
        <p:spPr bwMode="auto">
          <a:xfrm>
            <a:off x="5486400" y="5715000"/>
            <a:ext cx="280988"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SG"/>
          </a:p>
        </p:txBody>
      </p:sp>
      <p:sp>
        <p:nvSpPr>
          <p:cNvPr id="54318" name="Line 44"/>
          <p:cNvSpPr>
            <a:spLocks noChangeShapeType="1"/>
          </p:cNvSpPr>
          <p:nvPr/>
        </p:nvSpPr>
        <p:spPr bwMode="auto">
          <a:xfrm>
            <a:off x="5978525" y="5715000"/>
            <a:ext cx="2809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19" name="Line 45"/>
          <p:cNvSpPr>
            <a:spLocks noChangeShapeType="1"/>
          </p:cNvSpPr>
          <p:nvPr/>
        </p:nvSpPr>
        <p:spPr bwMode="auto">
          <a:xfrm>
            <a:off x="6400800" y="5715000"/>
            <a:ext cx="2809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20" name="Freeform 46"/>
          <p:cNvSpPr>
            <a:spLocks/>
          </p:cNvSpPr>
          <p:nvPr/>
        </p:nvSpPr>
        <p:spPr bwMode="auto">
          <a:xfrm>
            <a:off x="4219575" y="2794000"/>
            <a:ext cx="1196975" cy="254000"/>
          </a:xfrm>
          <a:custGeom>
            <a:avLst/>
            <a:gdLst>
              <a:gd name="T0" fmla="*/ 2147483647 w 912"/>
              <a:gd name="T1" fmla="*/ 2147483647 h 160"/>
              <a:gd name="T2" fmla="*/ 2147483647 w 912"/>
              <a:gd name="T3" fmla="*/ 2147483647 h 160"/>
              <a:gd name="T4" fmla="*/ 0 w 912"/>
              <a:gd name="T5" fmla="*/ 2147483647 h 160"/>
              <a:gd name="T6" fmla="*/ 0 60000 65536"/>
              <a:gd name="T7" fmla="*/ 0 60000 65536"/>
              <a:gd name="T8" fmla="*/ 0 60000 65536"/>
              <a:gd name="T9" fmla="*/ 0 w 912"/>
              <a:gd name="T10" fmla="*/ 0 h 160"/>
              <a:gd name="T11" fmla="*/ 912 w 912"/>
              <a:gd name="T12" fmla="*/ 160 h 160"/>
            </a:gdLst>
            <a:ahLst/>
            <a:cxnLst>
              <a:cxn ang="T6">
                <a:pos x="T0" y="T1"/>
              </a:cxn>
              <a:cxn ang="T7">
                <a:pos x="T2" y="T3"/>
              </a:cxn>
              <a:cxn ang="T8">
                <a:pos x="T4" y="T5"/>
              </a:cxn>
            </a:cxnLst>
            <a:rect l="T9" t="T10" r="T11" b="T12"/>
            <a:pathLst>
              <a:path w="912" h="160">
                <a:moveTo>
                  <a:pt x="912" y="64"/>
                </a:moveTo>
                <a:cubicBezTo>
                  <a:pt x="748" y="32"/>
                  <a:pt x="584" y="0"/>
                  <a:pt x="432" y="16"/>
                </a:cubicBezTo>
                <a:cubicBezTo>
                  <a:pt x="280" y="32"/>
                  <a:pt x="72" y="128"/>
                  <a:pt x="0" y="16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54321" name="Line 47"/>
          <p:cNvSpPr>
            <a:spLocks noChangeShapeType="1"/>
          </p:cNvSpPr>
          <p:nvPr/>
        </p:nvSpPr>
        <p:spPr bwMode="auto">
          <a:xfrm>
            <a:off x="4924425" y="53340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22" name="Line 48"/>
          <p:cNvSpPr>
            <a:spLocks noChangeShapeType="1"/>
          </p:cNvSpPr>
          <p:nvPr/>
        </p:nvSpPr>
        <p:spPr bwMode="auto">
          <a:xfrm>
            <a:off x="4924425" y="51816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23" name="Freeform 49"/>
          <p:cNvSpPr>
            <a:spLocks/>
          </p:cNvSpPr>
          <p:nvPr/>
        </p:nvSpPr>
        <p:spPr bwMode="auto">
          <a:xfrm rot="501610" flipH="1">
            <a:off x="6048375" y="3962400"/>
            <a:ext cx="141288" cy="685800"/>
          </a:xfrm>
          <a:custGeom>
            <a:avLst/>
            <a:gdLst>
              <a:gd name="T0" fmla="*/ 2147483647 w 48"/>
              <a:gd name="T1" fmla="*/ 2147483647 h 384"/>
              <a:gd name="T2" fmla="*/ 0 w 48"/>
              <a:gd name="T3" fmla="*/ 2147483647 h 384"/>
              <a:gd name="T4" fmla="*/ 2147483647 w 48"/>
              <a:gd name="T5" fmla="*/ 0 h 384"/>
              <a:gd name="T6" fmla="*/ 0 60000 65536"/>
              <a:gd name="T7" fmla="*/ 0 60000 65536"/>
              <a:gd name="T8" fmla="*/ 0 60000 65536"/>
              <a:gd name="T9" fmla="*/ 0 w 48"/>
              <a:gd name="T10" fmla="*/ 0 h 384"/>
              <a:gd name="T11" fmla="*/ 48 w 48"/>
              <a:gd name="T12" fmla="*/ 384 h 384"/>
            </a:gdLst>
            <a:ahLst/>
            <a:cxnLst>
              <a:cxn ang="T6">
                <a:pos x="T0" y="T1"/>
              </a:cxn>
              <a:cxn ang="T7">
                <a:pos x="T2" y="T3"/>
              </a:cxn>
              <a:cxn ang="T8">
                <a:pos x="T4" y="T5"/>
              </a:cxn>
            </a:cxnLst>
            <a:rect l="T9" t="T10" r="T11" b="T12"/>
            <a:pathLst>
              <a:path w="48" h="384">
                <a:moveTo>
                  <a:pt x="48" y="384"/>
                </a:moveTo>
                <a:cubicBezTo>
                  <a:pt x="24" y="320"/>
                  <a:pt x="0" y="256"/>
                  <a:pt x="0" y="192"/>
                </a:cubicBezTo>
                <a:cubicBezTo>
                  <a:pt x="0" y="128"/>
                  <a:pt x="32" y="40"/>
                  <a:pt x="4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24" name="Freeform 50"/>
          <p:cNvSpPr>
            <a:spLocks/>
          </p:cNvSpPr>
          <p:nvPr/>
        </p:nvSpPr>
        <p:spPr bwMode="auto">
          <a:xfrm>
            <a:off x="4343400" y="2590800"/>
            <a:ext cx="228600" cy="609600"/>
          </a:xfrm>
          <a:custGeom>
            <a:avLst/>
            <a:gdLst>
              <a:gd name="T0" fmla="*/ 0 w 256"/>
              <a:gd name="T1" fmla="*/ 2147483647 h 496"/>
              <a:gd name="T2" fmla="*/ 2147483647 w 256"/>
              <a:gd name="T3" fmla="*/ 2147483647 h 496"/>
              <a:gd name="T4" fmla="*/ 2147483647 w 256"/>
              <a:gd name="T5" fmla="*/ 2147483647 h 496"/>
              <a:gd name="T6" fmla="*/ 2147483647 w 256"/>
              <a:gd name="T7" fmla="*/ 2147483647 h 496"/>
              <a:gd name="T8" fmla="*/ 2147483647 w 256"/>
              <a:gd name="T9" fmla="*/ 2147483647 h 496"/>
              <a:gd name="T10" fmla="*/ 0 60000 65536"/>
              <a:gd name="T11" fmla="*/ 0 60000 65536"/>
              <a:gd name="T12" fmla="*/ 0 60000 65536"/>
              <a:gd name="T13" fmla="*/ 0 60000 65536"/>
              <a:gd name="T14" fmla="*/ 0 60000 65536"/>
              <a:gd name="T15" fmla="*/ 0 w 256"/>
              <a:gd name="T16" fmla="*/ 0 h 496"/>
              <a:gd name="T17" fmla="*/ 256 w 256"/>
              <a:gd name="T18" fmla="*/ 496 h 496"/>
            </a:gdLst>
            <a:ahLst/>
            <a:cxnLst>
              <a:cxn ang="T10">
                <a:pos x="T0" y="T1"/>
              </a:cxn>
              <a:cxn ang="T11">
                <a:pos x="T2" y="T3"/>
              </a:cxn>
              <a:cxn ang="T12">
                <a:pos x="T4" y="T5"/>
              </a:cxn>
              <a:cxn ang="T13">
                <a:pos x="T6" y="T7"/>
              </a:cxn>
              <a:cxn ang="T14">
                <a:pos x="T8" y="T9"/>
              </a:cxn>
            </a:cxnLst>
            <a:rect l="T15" t="T16" r="T17" b="T18"/>
            <a:pathLst>
              <a:path w="256" h="496">
                <a:moveTo>
                  <a:pt x="0" y="144"/>
                </a:moveTo>
                <a:cubicBezTo>
                  <a:pt x="12" y="72"/>
                  <a:pt x="24" y="0"/>
                  <a:pt x="48" y="48"/>
                </a:cubicBezTo>
                <a:cubicBezTo>
                  <a:pt x="72" y="96"/>
                  <a:pt x="112" y="368"/>
                  <a:pt x="144" y="432"/>
                </a:cubicBezTo>
                <a:cubicBezTo>
                  <a:pt x="176" y="496"/>
                  <a:pt x="224" y="448"/>
                  <a:pt x="240" y="432"/>
                </a:cubicBezTo>
                <a:cubicBezTo>
                  <a:pt x="256" y="416"/>
                  <a:pt x="240" y="352"/>
                  <a:pt x="240"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25" name="Freeform 51"/>
          <p:cNvSpPr>
            <a:spLocks/>
          </p:cNvSpPr>
          <p:nvPr/>
        </p:nvSpPr>
        <p:spPr bwMode="auto">
          <a:xfrm>
            <a:off x="4648200" y="2514600"/>
            <a:ext cx="228600" cy="609600"/>
          </a:xfrm>
          <a:custGeom>
            <a:avLst/>
            <a:gdLst>
              <a:gd name="T0" fmla="*/ 0 w 256"/>
              <a:gd name="T1" fmla="*/ 2147483647 h 496"/>
              <a:gd name="T2" fmla="*/ 2147483647 w 256"/>
              <a:gd name="T3" fmla="*/ 2147483647 h 496"/>
              <a:gd name="T4" fmla="*/ 2147483647 w 256"/>
              <a:gd name="T5" fmla="*/ 2147483647 h 496"/>
              <a:gd name="T6" fmla="*/ 2147483647 w 256"/>
              <a:gd name="T7" fmla="*/ 2147483647 h 496"/>
              <a:gd name="T8" fmla="*/ 2147483647 w 256"/>
              <a:gd name="T9" fmla="*/ 2147483647 h 496"/>
              <a:gd name="T10" fmla="*/ 0 60000 65536"/>
              <a:gd name="T11" fmla="*/ 0 60000 65536"/>
              <a:gd name="T12" fmla="*/ 0 60000 65536"/>
              <a:gd name="T13" fmla="*/ 0 60000 65536"/>
              <a:gd name="T14" fmla="*/ 0 60000 65536"/>
              <a:gd name="T15" fmla="*/ 0 w 256"/>
              <a:gd name="T16" fmla="*/ 0 h 496"/>
              <a:gd name="T17" fmla="*/ 256 w 256"/>
              <a:gd name="T18" fmla="*/ 496 h 496"/>
            </a:gdLst>
            <a:ahLst/>
            <a:cxnLst>
              <a:cxn ang="T10">
                <a:pos x="T0" y="T1"/>
              </a:cxn>
              <a:cxn ang="T11">
                <a:pos x="T2" y="T3"/>
              </a:cxn>
              <a:cxn ang="T12">
                <a:pos x="T4" y="T5"/>
              </a:cxn>
              <a:cxn ang="T13">
                <a:pos x="T6" y="T7"/>
              </a:cxn>
              <a:cxn ang="T14">
                <a:pos x="T8" y="T9"/>
              </a:cxn>
            </a:cxnLst>
            <a:rect l="T15" t="T16" r="T17" b="T18"/>
            <a:pathLst>
              <a:path w="256" h="496">
                <a:moveTo>
                  <a:pt x="0" y="144"/>
                </a:moveTo>
                <a:cubicBezTo>
                  <a:pt x="12" y="72"/>
                  <a:pt x="24" y="0"/>
                  <a:pt x="48" y="48"/>
                </a:cubicBezTo>
                <a:cubicBezTo>
                  <a:pt x="72" y="96"/>
                  <a:pt x="112" y="368"/>
                  <a:pt x="144" y="432"/>
                </a:cubicBezTo>
                <a:cubicBezTo>
                  <a:pt x="176" y="496"/>
                  <a:pt x="224" y="448"/>
                  <a:pt x="240" y="432"/>
                </a:cubicBezTo>
                <a:cubicBezTo>
                  <a:pt x="256" y="416"/>
                  <a:pt x="240" y="352"/>
                  <a:pt x="240"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26" name="Freeform 52"/>
          <p:cNvSpPr>
            <a:spLocks/>
          </p:cNvSpPr>
          <p:nvPr/>
        </p:nvSpPr>
        <p:spPr bwMode="auto">
          <a:xfrm>
            <a:off x="4876800" y="2514600"/>
            <a:ext cx="228600" cy="685800"/>
          </a:xfrm>
          <a:custGeom>
            <a:avLst/>
            <a:gdLst>
              <a:gd name="T0" fmla="*/ 0 w 256"/>
              <a:gd name="T1" fmla="*/ 2147483647 h 496"/>
              <a:gd name="T2" fmla="*/ 2147483647 w 256"/>
              <a:gd name="T3" fmla="*/ 2147483647 h 496"/>
              <a:gd name="T4" fmla="*/ 2147483647 w 256"/>
              <a:gd name="T5" fmla="*/ 2147483647 h 496"/>
              <a:gd name="T6" fmla="*/ 2147483647 w 256"/>
              <a:gd name="T7" fmla="*/ 2147483647 h 496"/>
              <a:gd name="T8" fmla="*/ 2147483647 w 256"/>
              <a:gd name="T9" fmla="*/ 2147483647 h 496"/>
              <a:gd name="T10" fmla="*/ 0 60000 65536"/>
              <a:gd name="T11" fmla="*/ 0 60000 65536"/>
              <a:gd name="T12" fmla="*/ 0 60000 65536"/>
              <a:gd name="T13" fmla="*/ 0 60000 65536"/>
              <a:gd name="T14" fmla="*/ 0 60000 65536"/>
              <a:gd name="T15" fmla="*/ 0 w 256"/>
              <a:gd name="T16" fmla="*/ 0 h 496"/>
              <a:gd name="T17" fmla="*/ 256 w 256"/>
              <a:gd name="T18" fmla="*/ 496 h 496"/>
            </a:gdLst>
            <a:ahLst/>
            <a:cxnLst>
              <a:cxn ang="T10">
                <a:pos x="T0" y="T1"/>
              </a:cxn>
              <a:cxn ang="T11">
                <a:pos x="T2" y="T3"/>
              </a:cxn>
              <a:cxn ang="T12">
                <a:pos x="T4" y="T5"/>
              </a:cxn>
              <a:cxn ang="T13">
                <a:pos x="T6" y="T7"/>
              </a:cxn>
              <a:cxn ang="T14">
                <a:pos x="T8" y="T9"/>
              </a:cxn>
            </a:cxnLst>
            <a:rect l="T15" t="T16" r="T17" b="T18"/>
            <a:pathLst>
              <a:path w="256" h="496">
                <a:moveTo>
                  <a:pt x="0" y="144"/>
                </a:moveTo>
                <a:cubicBezTo>
                  <a:pt x="12" y="72"/>
                  <a:pt x="24" y="0"/>
                  <a:pt x="48" y="48"/>
                </a:cubicBezTo>
                <a:cubicBezTo>
                  <a:pt x="72" y="96"/>
                  <a:pt x="112" y="368"/>
                  <a:pt x="144" y="432"/>
                </a:cubicBezTo>
                <a:cubicBezTo>
                  <a:pt x="176" y="496"/>
                  <a:pt x="224" y="448"/>
                  <a:pt x="240" y="432"/>
                </a:cubicBezTo>
                <a:cubicBezTo>
                  <a:pt x="256" y="416"/>
                  <a:pt x="240" y="352"/>
                  <a:pt x="240"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27" name="Freeform 53"/>
          <p:cNvSpPr>
            <a:spLocks/>
          </p:cNvSpPr>
          <p:nvPr/>
        </p:nvSpPr>
        <p:spPr bwMode="auto">
          <a:xfrm>
            <a:off x="5181600" y="2438400"/>
            <a:ext cx="152400" cy="838200"/>
          </a:xfrm>
          <a:custGeom>
            <a:avLst/>
            <a:gdLst>
              <a:gd name="T0" fmla="*/ 0 w 256"/>
              <a:gd name="T1" fmla="*/ 2147483647 h 496"/>
              <a:gd name="T2" fmla="*/ 2147483647 w 256"/>
              <a:gd name="T3" fmla="*/ 2147483647 h 496"/>
              <a:gd name="T4" fmla="*/ 2147483647 w 256"/>
              <a:gd name="T5" fmla="*/ 2147483647 h 496"/>
              <a:gd name="T6" fmla="*/ 2147483647 w 256"/>
              <a:gd name="T7" fmla="*/ 2147483647 h 496"/>
              <a:gd name="T8" fmla="*/ 2147483647 w 256"/>
              <a:gd name="T9" fmla="*/ 2147483647 h 496"/>
              <a:gd name="T10" fmla="*/ 0 60000 65536"/>
              <a:gd name="T11" fmla="*/ 0 60000 65536"/>
              <a:gd name="T12" fmla="*/ 0 60000 65536"/>
              <a:gd name="T13" fmla="*/ 0 60000 65536"/>
              <a:gd name="T14" fmla="*/ 0 60000 65536"/>
              <a:gd name="T15" fmla="*/ 0 w 256"/>
              <a:gd name="T16" fmla="*/ 0 h 496"/>
              <a:gd name="T17" fmla="*/ 256 w 256"/>
              <a:gd name="T18" fmla="*/ 496 h 496"/>
            </a:gdLst>
            <a:ahLst/>
            <a:cxnLst>
              <a:cxn ang="T10">
                <a:pos x="T0" y="T1"/>
              </a:cxn>
              <a:cxn ang="T11">
                <a:pos x="T2" y="T3"/>
              </a:cxn>
              <a:cxn ang="T12">
                <a:pos x="T4" y="T5"/>
              </a:cxn>
              <a:cxn ang="T13">
                <a:pos x="T6" y="T7"/>
              </a:cxn>
              <a:cxn ang="T14">
                <a:pos x="T8" y="T9"/>
              </a:cxn>
            </a:cxnLst>
            <a:rect l="T15" t="T16" r="T17" b="T18"/>
            <a:pathLst>
              <a:path w="256" h="496">
                <a:moveTo>
                  <a:pt x="0" y="144"/>
                </a:moveTo>
                <a:cubicBezTo>
                  <a:pt x="12" y="72"/>
                  <a:pt x="24" y="0"/>
                  <a:pt x="48" y="48"/>
                </a:cubicBezTo>
                <a:cubicBezTo>
                  <a:pt x="72" y="96"/>
                  <a:pt x="112" y="368"/>
                  <a:pt x="144" y="432"/>
                </a:cubicBezTo>
                <a:cubicBezTo>
                  <a:pt x="176" y="496"/>
                  <a:pt x="224" y="448"/>
                  <a:pt x="240" y="432"/>
                </a:cubicBezTo>
                <a:cubicBezTo>
                  <a:pt x="256" y="416"/>
                  <a:pt x="240" y="352"/>
                  <a:pt x="240"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328" name="Line 54"/>
          <p:cNvSpPr>
            <a:spLocks noChangeShapeType="1"/>
          </p:cNvSpPr>
          <p:nvPr/>
        </p:nvSpPr>
        <p:spPr bwMode="auto">
          <a:xfrm>
            <a:off x="4924425" y="49530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29" name="Line 55"/>
          <p:cNvSpPr>
            <a:spLocks noChangeShapeType="1"/>
          </p:cNvSpPr>
          <p:nvPr/>
        </p:nvSpPr>
        <p:spPr bwMode="auto">
          <a:xfrm>
            <a:off x="4924425" y="4800600"/>
            <a:ext cx="1397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30" name="Line 56"/>
          <p:cNvSpPr>
            <a:spLocks noChangeShapeType="1"/>
          </p:cNvSpPr>
          <p:nvPr/>
        </p:nvSpPr>
        <p:spPr bwMode="auto">
          <a:xfrm flipH="1">
            <a:off x="4067175" y="2276475"/>
            <a:ext cx="0" cy="2159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4331" name="Line 57"/>
          <p:cNvSpPr>
            <a:spLocks noChangeShapeType="1"/>
          </p:cNvSpPr>
          <p:nvPr/>
        </p:nvSpPr>
        <p:spPr bwMode="auto">
          <a:xfrm>
            <a:off x="5364163" y="2060575"/>
            <a:ext cx="0" cy="28733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SG"/>
          </a:p>
        </p:txBody>
      </p:sp>
    </p:spTree>
    <p:extLst>
      <p:ext uri="{BB962C8B-B14F-4D97-AF65-F5344CB8AC3E}">
        <p14:creationId xmlns:p14="http://schemas.microsoft.com/office/powerpoint/2010/main" val="2799352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F9BCD3E-90D3-412F-955C-371D4743EBC1}" type="slidenum">
              <a:rPr lang="en-US" sz="1400"/>
              <a:pPr/>
              <a:t>4</a:t>
            </a:fld>
            <a:endParaRPr lang="en-US" sz="1400"/>
          </a:p>
        </p:txBody>
      </p:sp>
      <p:sp>
        <p:nvSpPr>
          <p:cNvPr id="71684" name="Rectangle 2"/>
          <p:cNvSpPr>
            <a:spLocks noGrp="1" noChangeArrowheads="1"/>
          </p:cNvSpPr>
          <p:nvPr>
            <p:ph type="title"/>
          </p:nvPr>
        </p:nvSpPr>
        <p:spPr/>
        <p:txBody>
          <a:bodyPr/>
          <a:lstStyle/>
          <a:p>
            <a:r>
              <a:rPr lang="en-GB" smtClean="0"/>
              <a:t>Sectors and tracks</a:t>
            </a:r>
          </a:p>
        </p:txBody>
      </p:sp>
      <p:sp>
        <p:nvSpPr>
          <p:cNvPr id="802819" name="Rectangle 3"/>
          <p:cNvSpPr>
            <a:spLocks noGrp="1" noChangeArrowheads="1"/>
          </p:cNvSpPr>
          <p:nvPr>
            <p:ph type="body" sz="half" idx="1"/>
          </p:nvPr>
        </p:nvSpPr>
        <p:spPr>
          <a:xfrm>
            <a:off x="685800" y="1981200"/>
            <a:ext cx="4462463" cy="4114800"/>
          </a:xfrm>
        </p:spPr>
        <p:txBody>
          <a:bodyPr/>
          <a:lstStyle/>
          <a:p>
            <a:pPr>
              <a:buFont typeface="Monotype Sorts" pitchFamily="2" charset="2"/>
              <a:buNone/>
            </a:pPr>
            <a:endParaRPr lang="en-GB" sz="2400" b="1" u="sng" smtClean="0">
              <a:effectLst>
                <a:outerShdw blurRad="38100" dist="38100" dir="2700000" algn="tl">
                  <a:srgbClr val="000000"/>
                </a:outerShdw>
              </a:effectLst>
              <a:cs typeface="Arial" charset="0"/>
            </a:endParaRPr>
          </a:p>
          <a:p>
            <a:pPr>
              <a:lnSpc>
                <a:spcPct val="90000"/>
              </a:lnSpc>
            </a:pPr>
            <a:r>
              <a:rPr lang="en-GB" sz="2400" smtClean="0">
                <a:cs typeface="Arial" charset="0"/>
              </a:rPr>
              <a:t>Data is stored on the surface of a platter in </a:t>
            </a:r>
            <a:r>
              <a:rPr lang="en-GB" sz="2400" b="1" smtClean="0">
                <a:cs typeface="Arial" charset="0"/>
              </a:rPr>
              <a:t>sectors</a:t>
            </a:r>
            <a:r>
              <a:rPr lang="en-GB" sz="2400" smtClean="0">
                <a:cs typeface="Arial" charset="0"/>
              </a:rPr>
              <a:t> along the </a:t>
            </a:r>
            <a:r>
              <a:rPr lang="en-GB" sz="2400" b="1" smtClean="0">
                <a:cs typeface="Arial" charset="0"/>
              </a:rPr>
              <a:t>tracks</a:t>
            </a:r>
            <a:r>
              <a:rPr lang="en-GB" sz="2400" smtClean="0">
                <a:cs typeface="Arial" charset="0"/>
              </a:rPr>
              <a:t>.</a:t>
            </a:r>
          </a:p>
          <a:p>
            <a:pPr>
              <a:lnSpc>
                <a:spcPct val="90000"/>
              </a:lnSpc>
              <a:buFont typeface="Monotype Sorts" pitchFamily="2" charset="2"/>
              <a:buNone/>
            </a:pPr>
            <a:endParaRPr lang="en-GB" sz="2400" smtClean="0">
              <a:cs typeface="Arial" charset="0"/>
            </a:endParaRPr>
          </a:p>
          <a:p>
            <a:pPr>
              <a:lnSpc>
                <a:spcPct val="90000"/>
              </a:lnSpc>
            </a:pPr>
            <a:r>
              <a:rPr lang="en-GB" sz="2400" smtClean="0">
                <a:cs typeface="Arial" charset="0"/>
              </a:rPr>
              <a:t>Tracks are </a:t>
            </a:r>
            <a:r>
              <a:rPr lang="en-GB" sz="2400" b="1" i="1" smtClean="0">
                <a:cs typeface="Arial" charset="0"/>
              </a:rPr>
              <a:t>concentric</a:t>
            </a:r>
            <a:r>
              <a:rPr lang="en-GB" sz="2400" smtClean="0">
                <a:cs typeface="Arial" charset="0"/>
              </a:rPr>
              <a:t> circles on the disk. </a:t>
            </a:r>
          </a:p>
          <a:p>
            <a:pPr>
              <a:lnSpc>
                <a:spcPct val="90000"/>
              </a:lnSpc>
            </a:pPr>
            <a:endParaRPr lang="en-GB" sz="2400" smtClean="0">
              <a:cs typeface="Arial" charset="0"/>
            </a:endParaRPr>
          </a:p>
          <a:p>
            <a:pPr>
              <a:lnSpc>
                <a:spcPct val="90000"/>
              </a:lnSpc>
            </a:pPr>
            <a:r>
              <a:rPr lang="en-GB" sz="2400" smtClean="0">
                <a:cs typeface="Arial" charset="0"/>
              </a:rPr>
              <a:t>And sectors are part portion of a track.</a:t>
            </a:r>
          </a:p>
          <a:p>
            <a:endParaRPr lang="en-GB" sz="2400" smtClean="0"/>
          </a:p>
        </p:txBody>
      </p:sp>
      <p:pic>
        <p:nvPicPr>
          <p:cNvPr id="7168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32040" y="1898960"/>
            <a:ext cx="4094804" cy="4266343"/>
          </a:xfrm>
          <a:noFill/>
        </p:spPr>
      </p:pic>
    </p:spTree>
    <p:extLst>
      <p:ext uri="{BB962C8B-B14F-4D97-AF65-F5344CB8AC3E}">
        <p14:creationId xmlns:p14="http://schemas.microsoft.com/office/powerpoint/2010/main" val="8233077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552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99CBCF-ACDE-4E7E-ADB5-14D1F8DBFE68}" type="slidenum">
              <a:rPr lang="en-US" altLang="en-US" sz="1400">
                <a:latin typeface="Times New Roman" panose="02020603050405020304" pitchFamily="18" charset="0"/>
              </a:rPr>
              <a:pPr>
                <a:spcBef>
                  <a:spcPct val="0"/>
                </a:spcBef>
                <a:buFontTx/>
                <a:buNone/>
              </a:pPr>
              <a:t>40</a:t>
            </a:fld>
            <a:endParaRPr lang="en-US" altLang="en-US" sz="1400">
              <a:latin typeface="Times New Roman" panose="02020603050405020304" pitchFamily="18" charset="0"/>
            </a:endParaRPr>
          </a:p>
        </p:txBody>
      </p:sp>
      <p:sp>
        <p:nvSpPr>
          <p:cNvPr id="836672" name="Rectangle 64"/>
          <p:cNvSpPr>
            <a:spLocks noGrp="1" noChangeArrowheads="1"/>
          </p:cNvSpPr>
          <p:nvPr>
            <p:ph type="title" idx="4294967295"/>
          </p:nvPr>
        </p:nvSpPr>
        <p:spPr>
          <a:xfrm>
            <a:off x="1219200" y="381000"/>
            <a:ext cx="7924800" cy="1143000"/>
          </a:xfrm>
        </p:spPr>
        <p:txBody>
          <a:bodyPr>
            <a:normAutofit/>
          </a:bodyPr>
          <a:lstStyle/>
          <a:p>
            <a:pPr eaLnBrk="1" hangingPunct="1">
              <a:defRPr/>
            </a:pPr>
            <a:r>
              <a:rPr lang="en-GB" altLang="en-US" sz="4000" smtClean="0">
                <a:effectLst>
                  <a:outerShdw blurRad="38100" dist="38100" dir="2700000" algn="tl">
                    <a:srgbClr val="C0C0C0"/>
                  </a:outerShdw>
                </a:effectLst>
              </a:rPr>
              <a:t>Perpendicular Magnetic Recording</a:t>
            </a:r>
            <a:endParaRPr lang="en-US" altLang="en-US" sz="4000" smtClean="0">
              <a:effectLst>
                <a:outerShdw blurRad="38100" dist="38100" dir="2700000" algn="tl">
                  <a:srgbClr val="C0C0C0"/>
                </a:outerShdw>
              </a:effectLst>
            </a:endParaRPr>
          </a:p>
        </p:txBody>
      </p:sp>
      <p:sp>
        <p:nvSpPr>
          <p:cNvPr id="55301" name="Rectangle 2"/>
          <p:cNvSpPr>
            <a:spLocks noChangeArrowheads="1"/>
          </p:cNvSpPr>
          <p:nvPr/>
        </p:nvSpPr>
        <p:spPr bwMode="auto">
          <a:xfrm>
            <a:off x="1476375" y="3716338"/>
            <a:ext cx="6551613" cy="1368425"/>
          </a:xfrm>
          <a:prstGeom prst="rect">
            <a:avLst/>
          </a:prstGeom>
          <a:solidFill>
            <a:schemeClr val="hlink"/>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grpSp>
        <p:nvGrpSpPr>
          <p:cNvPr id="2" name="Group 3"/>
          <p:cNvGrpSpPr>
            <a:grpSpLocks/>
          </p:cNvGrpSpPr>
          <p:nvPr/>
        </p:nvGrpSpPr>
        <p:grpSpPr bwMode="auto">
          <a:xfrm>
            <a:off x="4427538" y="5013325"/>
            <a:ext cx="3744912" cy="366713"/>
            <a:chOff x="1837" y="3657"/>
            <a:chExt cx="2359" cy="231"/>
          </a:xfrm>
        </p:grpSpPr>
        <p:sp>
          <p:nvSpPr>
            <p:cNvPr id="836612" name="Text Box 4"/>
            <p:cNvSpPr txBox="1">
              <a:spLocks noChangeArrowheads="1"/>
            </p:cNvSpPr>
            <p:nvPr/>
          </p:nvSpPr>
          <p:spPr bwMode="auto">
            <a:xfrm>
              <a:off x="1837" y="3657"/>
              <a:ext cx="1769" cy="231"/>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Direction of Medium Travel  </a:t>
              </a:r>
            </a:p>
          </p:txBody>
        </p:sp>
        <p:sp>
          <p:nvSpPr>
            <p:cNvPr id="55362" name="AutoShape 5"/>
            <p:cNvSpPr>
              <a:spLocks noChangeArrowheads="1"/>
            </p:cNvSpPr>
            <p:nvPr/>
          </p:nvSpPr>
          <p:spPr bwMode="auto">
            <a:xfrm>
              <a:off x="3606" y="3702"/>
              <a:ext cx="590" cy="1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00 h 21600"/>
                <a:gd name="T14" fmla="*/ 18891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SG"/>
            </a:p>
          </p:txBody>
        </p:sp>
      </p:grpSp>
      <p:sp>
        <p:nvSpPr>
          <p:cNvPr id="55303" name="Rectangle 6"/>
          <p:cNvSpPr>
            <a:spLocks noChangeArrowheads="1"/>
          </p:cNvSpPr>
          <p:nvPr/>
        </p:nvSpPr>
        <p:spPr bwMode="auto">
          <a:xfrm>
            <a:off x="7459663" y="3321050"/>
            <a:ext cx="568325"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4" name="Rectangle 7"/>
          <p:cNvSpPr>
            <a:spLocks noChangeArrowheads="1"/>
          </p:cNvSpPr>
          <p:nvPr/>
        </p:nvSpPr>
        <p:spPr bwMode="auto">
          <a:xfrm>
            <a:off x="6891338" y="3321050"/>
            <a:ext cx="568325"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5" name="Rectangle 8"/>
          <p:cNvSpPr>
            <a:spLocks noChangeArrowheads="1"/>
          </p:cNvSpPr>
          <p:nvPr/>
        </p:nvSpPr>
        <p:spPr bwMode="auto">
          <a:xfrm>
            <a:off x="6321425" y="3321050"/>
            <a:ext cx="569913"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6" name="Rectangle 9"/>
          <p:cNvSpPr>
            <a:spLocks noChangeArrowheads="1"/>
          </p:cNvSpPr>
          <p:nvPr/>
        </p:nvSpPr>
        <p:spPr bwMode="auto">
          <a:xfrm>
            <a:off x="5753100" y="3321050"/>
            <a:ext cx="568325"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7" name="Rectangle 10"/>
          <p:cNvSpPr>
            <a:spLocks noChangeArrowheads="1"/>
          </p:cNvSpPr>
          <p:nvPr/>
        </p:nvSpPr>
        <p:spPr bwMode="auto">
          <a:xfrm>
            <a:off x="5181600" y="3321050"/>
            <a:ext cx="571500"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8" name="Rectangle 11"/>
          <p:cNvSpPr>
            <a:spLocks noChangeArrowheads="1"/>
          </p:cNvSpPr>
          <p:nvPr/>
        </p:nvSpPr>
        <p:spPr bwMode="auto">
          <a:xfrm>
            <a:off x="4610100" y="3321050"/>
            <a:ext cx="571500"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09" name="Rectangle 12"/>
          <p:cNvSpPr>
            <a:spLocks noChangeArrowheads="1"/>
          </p:cNvSpPr>
          <p:nvPr/>
        </p:nvSpPr>
        <p:spPr bwMode="auto">
          <a:xfrm>
            <a:off x="4006850" y="3321050"/>
            <a:ext cx="603250"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10" name="Rectangle 13"/>
          <p:cNvSpPr>
            <a:spLocks noChangeArrowheads="1"/>
          </p:cNvSpPr>
          <p:nvPr/>
        </p:nvSpPr>
        <p:spPr bwMode="auto">
          <a:xfrm>
            <a:off x="3398838" y="3324225"/>
            <a:ext cx="608012"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solidFill>
                <a:srgbClr val="CC0000"/>
              </a:solidFill>
              <a:latin typeface="Arial" panose="020B0604020202020204" pitchFamily="34" charset="0"/>
            </a:endParaRPr>
          </a:p>
        </p:txBody>
      </p:sp>
      <p:sp>
        <p:nvSpPr>
          <p:cNvPr id="55311" name="Line 14"/>
          <p:cNvSpPr>
            <a:spLocks noChangeShapeType="1"/>
          </p:cNvSpPr>
          <p:nvPr/>
        </p:nvSpPr>
        <p:spPr bwMode="auto">
          <a:xfrm>
            <a:off x="4006850" y="3324225"/>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2" name="Line 15"/>
          <p:cNvSpPr>
            <a:spLocks noChangeShapeType="1"/>
          </p:cNvSpPr>
          <p:nvPr/>
        </p:nvSpPr>
        <p:spPr bwMode="auto">
          <a:xfrm>
            <a:off x="4610100"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3" name="Line 16"/>
          <p:cNvSpPr>
            <a:spLocks noChangeShapeType="1"/>
          </p:cNvSpPr>
          <p:nvPr/>
        </p:nvSpPr>
        <p:spPr bwMode="auto">
          <a:xfrm>
            <a:off x="5181600"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4" name="Line 17"/>
          <p:cNvSpPr>
            <a:spLocks noChangeShapeType="1"/>
          </p:cNvSpPr>
          <p:nvPr/>
        </p:nvSpPr>
        <p:spPr bwMode="auto">
          <a:xfrm>
            <a:off x="5753100"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5" name="Line 18"/>
          <p:cNvSpPr>
            <a:spLocks noChangeShapeType="1"/>
          </p:cNvSpPr>
          <p:nvPr/>
        </p:nvSpPr>
        <p:spPr bwMode="auto">
          <a:xfrm>
            <a:off x="6321425"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6" name="Line 19"/>
          <p:cNvSpPr>
            <a:spLocks noChangeShapeType="1"/>
          </p:cNvSpPr>
          <p:nvPr/>
        </p:nvSpPr>
        <p:spPr bwMode="auto">
          <a:xfrm>
            <a:off x="6891338"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7" name="Line 20"/>
          <p:cNvSpPr>
            <a:spLocks noChangeShapeType="1"/>
          </p:cNvSpPr>
          <p:nvPr/>
        </p:nvSpPr>
        <p:spPr bwMode="auto">
          <a:xfrm>
            <a:off x="7459663"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8" name="Line 21"/>
          <p:cNvSpPr>
            <a:spLocks noChangeShapeType="1"/>
          </p:cNvSpPr>
          <p:nvPr/>
        </p:nvSpPr>
        <p:spPr bwMode="auto">
          <a:xfrm>
            <a:off x="8027988" y="3321050"/>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19" name="Line 22"/>
          <p:cNvSpPr>
            <a:spLocks noChangeShapeType="1"/>
          </p:cNvSpPr>
          <p:nvPr/>
        </p:nvSpPr>
        <p:spPr bwMode="auto">
          <a:xfrm>
            <a:off x="3398838" y="3321050"/>
            <a:ext cx="4629150" cy="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20" name="Line 23"/>
          <p:cNvSpPr>
            <a:spLocks noChangeShapeType="1"/>
          </p:cNvSpPr>
          <p:nvPr/>
        </p:nvSpPr>
        <p:spPr bwMode="auto">
          <a:xfrm>
            <a:off x="3398838" y="3713163"/>
            <a:ext cx="4629150" cy="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21" name="Line 24"/>
          <p:cNvSpPr>
            <a:spLocks noChangeShapeType="1"/>
          </p:cNvSpPr>
          <p:nvPr/>
        </p:nvSpPr>
        <p:spPr bwMode="auto">
          <a:xfrm flipH="1">
            <a:off x="7743825"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2" name="Line 25"/>
          <p:cNvSpPr>
            <a:spLocks noChangeShapeType="1"/>
          </p:cNvSpPr>
          <p:nvPr/>
        </p:nvSpPr>
        <p:spPr bwMode="auto">
          <a:xfrm rot="10800000" flipH="1">
            <a:off x="7173913"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3" name="Line 26"/>
          <p:cNvSpPr>
            <a:spLocks noChangeShapeType="1"/>
          </p:cNvSpPr>
          <p:nvPr/>
        </p:nvSpPr>
        <p:spPr bwMode="auto">
          <a:xfrm flipH="1">
            <a:off x="6604000"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4" name="Line 27"/>
          <p:cNvSpPr>
            <a:spLocks noChangeShapeType="1"/>
          </p:cNvSpPr>
          <p:nvPr/>
        </p:nvSpPr>
        <p:spPr bwMode="auto">
          <a:xfrm rot="10800000" flipH="1">
            <a:off x="6034088"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5" name="Line 28"/>
          <p:cNvSpPr>
            <a:spLocks noChangeShapeType="1"/>
          </p:cNvSpPr>
          <p:nvPr/>
        </p:nvSpPr>
        <p:spPr bwMode="auto">
          <a:xfrm flipH="1">
            <a:off x="4324350"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6" name="Line 29"/>
          <p:cNvSpPr>
            <a:spLocks noChangeShapeType="1"/>
          </p:cNvSpPr>
          <p:nvPr/>
        </p:nvSpPr>
        <p:spPr bwMode="auto">
          <a:xfrm rot="10800000" flipH="1">
            <a:off x="4894263"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7" name="Line 30"/>
          <p:cNvSpPr>
            <a:spLocks noChangeShapeType="1"/>
          </p:cNvSpPr>
          <p:nvPr/>
        </p:nvSpPr>
        <p:spPr bwMode="auto">
          <a:xfrm flipH="1">
            <a:off x="5464175" y="3375025"/>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sp>
        <p:nvSpPr>
          <p:cNvPr id="55328" name="Rectangle 31"/>
          <p:cNvSpPr>
            <a:spLocks noChangeArrowheads="1"/>
          </p:cNvSpPr>
          <p:nvPr/>
        </p:nvSpPr>
        <p:spPr bwMode="auto">
          <a:xfrm>
            <a:off x="1474788" y="3324225"/>
            <a:ext cx="1924050" cy="392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endParaRPr lang="en-GB" altLang="en-US" sz="2800">
              <a:latin typeface="Arial" panose="020B0604020202020204" pitchFamily="34" charset="0"/>
            </a:endParaRPr>
          </a:p>
        </p:txBody>
      </p:sp>
      <p:sp>
        <p:nvSpPr>
          <p:cNvPr id="55329" name="Line 32"/>
          <p:cNvSpPr>
            <a:spLocks noChangeShapeType="1"/>
          </p:cNvSpPr>
          <p:nvPr/>
        </p:nvSpPr>
        <p:spPr bwMode="auto">
          <a:xfrm>
            <a:off x="1474788" y="3324225"/>
            <a:ext cx="1924050" cy="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30" name="Line 33"/>
          <p:cNvSpPr>
            <a:spLocks noChangeShapeType="1"/>
          </p:cNvSpPr>
          <p:nvPr/>
        </p:nvSpPr>
        <p:spPr bwMode="auto">
          <a:xfrm>
            <a:off x="1474788" y="3716338"/>
            <a:ext cx="1924050" cy="0"/>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31" name="Line 34"/>
          <p:cNvSpPr>
            <a:spLocks noChangeShapeType="1"/>
          </p:cNvSpPr>
          <p:nvPr/>
        </p:nvSpPr>
        <p:spPr bwMode="auto">
          <a:xfrm>
            <a:off x="1474788" y="3324225"/>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32" name="Line 35"/>
          <p:cNvSpPr>
            <a:spLocks noChangeShapeType="1"/>
          </p:cNvSpPr>
          <p:nvPr/>
        </p:nvSpPr>
        <p:spPr bwMode="auto">
          <a:xfrm>
            <a:off x="3398838" y="3324225"/>
            <a:ext cx="0" cy="392113"/>
          </a:xfrm>
          <a:prstGeom prst="line">
            <a:avLst/>
          </a:prstGeom>
          <a:noFill/>
          <a:ln w="28575">
            <a:solidFill>
              <a:srgbClr val="99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33" name="Line 36"/>
          <p:cNvSpPr>
            <a:spLocks noChangeShapeType="1"/>
          </p:cNvSpPr>
          <p:nvPr/>
        </p:nvSpPr>
        <p:spPr bwMode="auto">
          <a:xfrm rot="10800000" flipH="1">
            <a:off x="3825875" y="3378200"/>
            <a:ext cx="0" cy="327025"/>
          </a:xfrm>
          <a:prstGeom prst="line">
            <a:avLst/>
          </a:prstGeom>
          <a:noFill/>
          <a:ln w="444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SG"/>
          </a:p>
        </p:txBody>
      </p:sp>
      <p:grpSp>
        <p:nvGrpSpPr>
          <p:cNvPr id="55334" name="Group 37"/>
          <p:cNvGrpSpPr>
            <a:grpSpLocks/>
          </p:cNvGrpSpPr>
          <p:nvPr/>
        </p:nvGrpSpPr>
        <p:grpSpPr bwMode="auto">
          <a:xfrm>
            <a:off x="1547813" y="2136775"/>
            <a:ext cx="2278062" cy="1004888"/>
            <a:chOff x="930" y="1797"/>
            <a:chExt cx="1451" cy="836"/>
          </a:xfrm>
        </p:grpSpPr>
        <p:sp>
          <p:nvSpPr>
            <p:cNvPr id="836646" name="Text Box 38"/>
            <p:cNvSpPr txBox="1">
              <a:spLocks noChangeArrowheads="1"/>
            </p:cNvSpPr>
            <p:nvPr/>
          </p:nvSpPr>
          <p:spPr bwMode="auto">
            <a:xfrm>
              <a:off x="930" y="1797"/>
              <a:ext cx="679" cy="836"/>
            </a:xfrm>
            <a:prstGeom prst="rect">
              <a:avLst/>
            </a:prstGeom>
            <a:solidFill>
              <a:srgbClr val="FF6600"/>
            </a:solidFill>
            <a:ln w="9525">
              <a:noFill/>
              <a:miter lim="800000"/>
              <a:headEnd/>
              <a:tailEnd/>
            </a:ln>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defRPr/>
              </a:pPr>
              <a:endParaRPr lang="en-GB" altLang="en-US" sz="6000" smtClean="0">
                <a:solidFill>
                  <a:srgbClr val="000000"/>
                </a:solidFill>
                <a:effectLst>
                  <a:outerShdw blurRad="38100" dist="38100" dir="2700000" algn="tl">
                    <a:srgbClr val="FFFFFF"/>
                  </a:outerShdw>
                </a:effectLst>
                <a:latin typeface="Verdana" pitchFamily="34" charset="0"/>
              </a:endParaRPr>
            </a:p>
          </p:txBody>
        </p:sp>
        <p:sp>
          <p:nvSpPr>
            <p:cNvPr id="836647" name="Text Box 39"/>
            <p:cNvSpPr txBox="1">
              <a:spLocks noChangeArrowheads="1"/>
            </p:cNvSpPr>
            <p:nvPr/>
          </p:nvSpPr>
          <p:spPr bwMode="auto">
            <a:xfrm>
              <a:off x="1565" y="1797"/>
              <a:ext cx="816" cy="280"/>
            </a:xfrm>
            <a:prstGeom prst="rect">
              <a:avLst/>
            </a:prstGeom>
            <a:solidFill>
              <a:srgbClr val="FF6600"/>
            </a:solidFill>
            <a:ln w="9525">
              <a:noFill/>
              <a:miter lim="800000"/>
              <a:headEnd/>
              <a:tailEnd/>
            </a:ln>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GB" altLang="en-US" sz="1600" smtClean="0">
                <a:solidFill>
                  <a:srgbClr val="000000"/>
                </a:solidFill>
                <a:effectLst>
                  <a:outerShdw blurRad="38100" dist="38100" dir="2700000" algn="tl">
                    <a:srgbClr val="FFFFFF"/>
                  </a:outerShdw>
                </a:effectLst>
                <a:latin typeface="Verdana" pitchFamily="34" charset="0"/>
              </a:endParaRPr>
            </a:p>
          </p:txBody>
        </p:sp>
        <p:sp>
          <p:nvSpPr>
            <p:cNvPr id="836648" name="Text Box 40"/>
            <p:cNvSpPr txBox="1">
              <a:spLocks noChangeArrowheads="1"/>
            </p:cNvSpPr>
            <p:nvPr/>
          </p:nvSpPr>
          <p:spPr bwMode="auto">
            <a:xfrm>
              <a:off x="2109" y="1979"/>
              <a:ext cx="272" cy="633"/>
            </a:xfrm>
            <a:prstGeom prst="rect">
              <a:avLst/>
            </a:prstGeom>
            <a:solidFill>
              <a:srgbClr val="FF6600"/>
            </a:solidFill>
            <a:ln w="9525">
              <a:noFill/>
              <a:miter lim="800000"/>
              <a:headEnd/>
              <a:tailEnd/>
            </a:ln>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defRPr/>
              </a:pPr>
              <a:endParaRPr lang="en-GB" altLang="en-US" sz="4400" smtClean="0">
                <a:solidFill>
                  <a:srgbClr val="000000"/>
                </a:solidFill>
                <a:effectLst>
                  <a:outerShdw blurRad="38100" dist="38100" dir="2700000" algn="tl">
                    <a:srgbClr val="FFFFFF"/>
                  </a:outerShdw>
                </a:effectLst>
                <a:latin typeface="Verdana" pitchFamily="34" charset="0"/>
              </a:endParaRPr>
            </a:p>
          </p:txBody>
        </p:sp>
      </p:grpSp>
      <p:sp>
        <p:nvSpPr>
          <p:cNvPr id="836649" name="Text Box 41"/>
          <p:cNvSpPr txBox="1">
            <a:spLocks noChangeArrowheads="1"/>
          </p:cNvSpPr>
          <p:nvPr/>
        </p:nvSpPr>
        <p:spPr bwMode="auto">
          <a:xfrm>
            <a:off x="4038600" y="1682750"/>
            <a:ext cx="3276600" cy="366713"/>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Electrically Conductive Coil</a:t>
            </a:r>
          </a:p>
        </p:txBody>
      </p:sp>
      <p:sp>
        <p:nvSpPr>
          <p:cNvPr id="836650" name="Text Box 42"/>
          <p:cNvSpPr txBox="1">
            <a:spLocks noChangeArrowheads="1"/>
          </p:cNvSpPr>
          <p:nvPr/>
        </p:nvSpPr>
        <p:spPr bwMode="auto">
          <a:xfrm>
            <a:off x="4395788" y="2228850"/>
            <a:ext cx="3775075" cy="366713"/>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Perpendicular Recording Head</a:t>
            </a:r>
          </a:p>
        </p:txBody>
      </p:sp>
      <p:sp>
        <p:nvSpPr>
          <p:cNvPr id="836651" name="Text Box 43"/>
          <p:cNvSpPr txBox="1">
            <a:spLocks noChangeArrowheads="1"/>
          </p:cNvSpPr>
          <p:nvPr/>
        </p:nvSpPr>
        <p:spPr bwMode="auto">
          <a:xfrm>
            <a:off x="1403350" y="5661025"/>
            <a:ext cx="2778125" cy="366713"/>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Magnetic Head reflection</a:t>
            </a:r>
          </a:p>
        </p:txBody>
      </p:sp>
      <p:sp>
        <p:nvSpPr>
          <p:cNvPr id="836652" name="Text Box 44"/>
          <p:cNvSpPr txBox="1">
            <a:spLocks noChangeArrowheads="1"/>
          </p:cNvSpPr>
          <p:nvPr/>
        </p:nvSpPr>
        <p:spPr bwMode="auto">
          <a:xfrm>
            <a:off x="6103938" y="2611438"/>
            <a:ext cx="2068512" cy="366712"/>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Recording Medium</a:t>
            </a:r>
          </a:p>
        </p:txBody>
      </p:sp>
      <p:sp>
        <p:nvSpPr>
          <p:cNvPr id="836653" name="Text Box 45"/>
          <p:cNvSpPr txBox="1">
            <a:spLocks noChangeArrowheads="1"/>
          </p:cNvSpPr>
          <p:nvPr/>
        </p:nvSpPr>
        <p:spPr bwMode="auto">
          <a:xfrm>
            <a:off x="5818188" y="4303713"/>
            <a:ext cx="2352675" cy="366712"/>
          </a:xfrm>
          <a:prstGeom prst="rect">
            <a:avLst/>
          </a:prstGeom>
          <a:noFill/>
          <a:ln w="9525">
            <a:noFill/>
            <a:miter lim="800000"/>
            <a:headEnd/>
            <a:tailEnd/>
          </a:ln>
          <a:effectLst/>
        </p:spPr>
        <p:txBody>
          <a:bodyPr>
            <a:spAutoFit/>
          </a:bodyPr>
          <a:lstStyle/>
          <a:p>
            <a:pPr>
              <a:spcBef>
                <a:spcPct val="50000"/>
              </a:spcBef>
              <a:defRPr/>
            </a:pPr>
            <a:r>
              <a:rPr lang="en-GB" sz="1800">
                <a:effectLst>
                  <a:outerShdw blurRad="38100" dist="38100" dir="2700000" algn="tl">
                    <a:srgbClr val="000000"/>
                  </a:outerShdw>
                </a:effectLst>
              </a:rPr>
              <a:t>“Soft” Magnetic Layer</a:t>
            </a:r>
          </a:p>
        </p:txBody>
      </p:sp>
      <p:sp>
        <p:nvSpPr>
          <p:cNvPr id="55340" name="Line 46"/>
          <p:cNvSpPr>
            <a:spLocks noChangeShapeType="1"/>
          </p:cNvSpPr>
          <p:nvPr/>
        </p:nvSpPr>
        <p:spPr bwMode="auto">
          <a:xfrm flipH="1">
            <a:off x="3895725" y="2392363"/>
            <a:ext cx="500063" cy="382587"/>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5341" name="Line 47"/>
          <p:cNvSpPr>
            <a:spLocks noChangeShapeType="1"/>
          </p:cNvSpPr>
          <p:nvPr/>
        </p:nvSpPr>
        <p:spPr bwMode="auto">
          <a:xfrm flipH="1">
            <a:off x="6673850" y="2884488"/>
            <a:ext cx="500063" cy="382587"/>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5342" name="Line 48"/>
          <p:cNvSpPr>
            <a:spLocks noChangeShapeType="1"/>
          </p:cNvSpPr>
          <p:nvPr/>
        </p:nvSpPr>
        <p:spPr bwMode="auto">
          <a:xfrm flipH="1" flipV="1">
            <a:off x="6389688" y="4086225"/>
            <a:ext cx="641350" cy="27305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55343" name="Line 49"/>
          <p:cNvSpPr>
            <a:spLocks noChangeShapeType="1"/>
          </p:cNvSpPr>
          <p:nvPr/>
        </p:nvSpPr>
        <p:spPr bwMode="auto">
          <a:xfrm flipV="1">
            <a:off x="1619250" y="5013325"/>
            <a:ext cx="284163" cy="647700"/>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nvGrpSpPr>
          <p:cNvPr id="55344" name="Group 50"/>
          <p:cNvGrpSpPr>
            <a:grpSpLocks/>
          </p:cNvGrpSpPr>
          <p:nvPr/>
        </p:nvGrpSpPr>
        <p:grpSpPr bwMode="auto">
          <a:xfrm rot="-776288">
            <a:off x="2614613" y="1317625"/>
            <a:ext cx="554037" cy="1255713"/>
            <a:chOff x="295" y="2478"/>
            <a:chExt cx="317" cy="816"/>
          </a:xfrm>
        </p:grpSpPr>
        <p:sp>
          <p:nvSpPr>
            <p:cNvPr id="55355" name="AutoShape 51"/>
            <p:cNvSpPr>
              <a:spLocks noChangeArrowheads="1"/>
            </p:cNvSpPr>
            <p:nvPr/>
          </p:nvSpPr>
          <p:spPr bwMode="auto">
            <a:xfrm>
              <a:off x="295" y="2478"/>
              <a:ext cx="317" cy="816"/>
            </a:xfrm>
            <a:prstGeom prst="flowChartProcess">
              <a:avLst/>
            </a:prstGeom>
            <a:solidFill>
              <a:schemeClr val="accent1"/>
            </a:solidFill>
            <a:ln w="50800">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55356" name="Line 52"/>
            <p:cNvSpPr>
              <a:spLocks noChangeShapeType="1"/>
            </p:cNvSpPr>
            <p:nvPr/>
          </p:nvSpPr>
          <p:spPr bwMode="auto">
            <a:xfrm>
              <a:off x="385" y="2478"/>
              <a:ext cx="0" cy="81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55357" name="Line 53"/>
            <p:cNvSpPr>
              <a:spLocks noChangeShapeType="1"/>
            </p:cNvSpPr>
            <p:nvPr/>
          </p:nvSpPr>
          <p:spPr bwMode="auto">
            <a:xfrm>
              <a:off x="521" y="2478"/>
              <a:ext cx="0" cy="81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sp>
        <p:nvSpPr>
          <p:cNvPr id="836662" name="Line 54"/>
          <p:cNvSpPr>
            <a:spLocks noChangeShapeType="1"/>
          </p:cNvSpPr>
          <p:nvPr/>
        </p:nvSpPr>
        <p:spPr bwMode="auto">
          <a:xfrm>
            <a:off x="1476375" y="48688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5" name="Group 55"/>
          <p:cNvGrpSpPr>
            <a:grpSpLocks/>
          </p:cNvGrpSpPr>
          <p:nvPr/>
        </p:nvGrpSpPr>
        <p:grpSpPr bwMode="auto">
          <a:xfrm>
            <a:off x="1547813" y="3932238"/>
            <a:ext cx="2303462" cy="1081087"/>
            <a:chOff x="930" y="3475"/>
            <a:chExt cx="1451" cy="681"/>
          </a:xfrm>
        </p:grpSpPr>
        <p:sp>
          <p:nvSpPr>
            <p:cNvPr id="55347" name="Line 56"/>
            <p:cNvSpPr>
              <a:spLocks noChangeShapeType="1"/>
            </p:cNvSpPr>
            <p:nvPr/>
          </p:nvSpPr>
          <p:spPr bwMode="auto">
            <a:xfrm>
              <a:off x="930" y="3521"/>
              <a:ext cx="680"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48" name="Line 57"/>
            <p:cNvSpPr>
              <a:spLocks noChangeShapeType="1"/>
            </p:cNvSpPr>
            <p:nvPr/>
          </p:nvSpPr>
          <p:spPr bwMode="auto">
            <a:xfrm>
              <a:off x="930" y="3521"/>
              <a:ext cx="0" cy="63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49" name="Line 58"/>
            <p:cNvSpPr>
              <a:spLocks noChangeShapeType="1"/>
            </p:cNvSpPr>
            <p:nvPr/>
          </p:nvSpPr>
          <p:spPr bwMode="auto">
            <a:xfrm>
              <a:off x="930" y="4110"/>
              <a:ext cx="1451"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50" name="Line 59"/>
            <p:cNvSpPr>
              <a:spLocks noChangeShapeType="1"/>
            </p:cNvSpPr>
            <p:nvPr/>
          </p:nvSpPr>
          <p:spPr bwMode="auto">
            <a:xfrm>
              <a:off x="1610" y="3521"/>
              <a:ext cx="0" cy="4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51" name="Line 60"/>
            <p:cNvSpPr>
              <a:spLocks noChangeShapeType="1"/>
            </p:cNvSpPr>
            <p:nvPr/>
          </p:nvSpPr>
          <p:spPr bwMode="auto">
            <a:xfrm>
              <a:off x="1610" y="3929"/>
              <a:ext cx="499"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52" name="Line 61"/>
            <p:cNvSpPr>
              <a:spLocks noChangeShapeType="1"/>
            </p:cNvSpPr>
            <p:nvPr/>
          </p:nvSpPr>
          <p:spPr bwMode="auto">
            <a:xfrm flipV="1">
              <a:off x="2109" y="3475"/>
              <a:ext cx="0" cy="45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53" name="Line 62"/>
            <p:cNvSpPr>
              <a:spLocks noChangeShapeType="1"/>
            </p:cNvSpPr>
            <p:nvPr/>
          </p:nvSpPr>
          <p:spPr bwMode="auto">
            <a:xfrm>
              <a:off x="2109" y="3475"/>
              <a:ext cx="272"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sp>
          <p:nvSpPr>
            <p:cNvPr id="55354" name="Line 63"/>
            <p:cNvSpPr>
              <a:spLocks noChangeShapeType="1"/>
            </p:cNvSpPr>
            <p:nvPr/>
          </p:nvSpPr>
          <p:spPr bwMode="auto">
            <a:xfrm>
              <a:off x="2381" y="3475"/>
              <a:ext cx="0" cy="63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SG"/>
            </a:p>
          </p:txBody>
        </p:sp>
      </p:grpSp>
    </p:spTree>
    <p:extLst>
      <p:ext uri="{BB962C8B-B14F-4D97-AF65-F5344CB8AC3E}">
        <p14:creationId xmlns:p14="http://schemas.microsoft.com/office/powerpoint/2010/main" val="2446498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36662"/>
                                        </p:tgtEl>
                                        <p:attrNameLst>
                                          <p:attrName>style.visibility</p:attrName>
                                        </p:attrNameLst>
                                      </p:cBhvr>
                                      <p:to>
                                        <p:strVal val="visible"/>
                                      </p:to>
                                    </p:set>
                                    <p:animEffect transition="in" filter="checkerboard(across)">
                                      <p:cBhvr>
                                        <p:cTn id="10" dur="1000"/>
                                        <p:tgtEl>
                                          <p:spTgt spid="836662"/>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GB" altLang="en-US" smtClean="0"/>
              <a:t>Areal Density</a:t>
            </a:r>
          </a:p>
        </p:txBody>
      </p:sp>
      <p:sp>
        <p:nvSpPr>
          <p:cNvPr id="69635" name="Rectangle 3"/>
          <p:cNvSpPr>
            <a:spLocks noGrp="1" noChangeArrowheads="1"/>
          </p:cNvSpPr>
          <p:nvPr>
            <p:ph idx="1"/>
          </p:nvPr>
        </p:nvSpPr>
        <p:spPr>
          <a:xfrm>
            <a:off x="685800" y="1981200"/>
            <a:ext cx="7620000" cy="685800"/>
          </a:xfrm>
        </p:spPr>
        <p:txBody>
          <a:bodyPr/>
          <a:lstStyle/>
          <a:p>
            <a:pPr eaLnBrk="1" hangingPunct="1">
              <a:buFont typeface="Monotype Sorts" pitchFamily="2" charset="2"/>
              <a:buNone/>
            </a:pPr>
            <a:r>
              <a:rPr lang="en-GB" altLang="en-US" smtClean="0"/>
              <a:t>Magnetic pattern written on disk media</a:t>
            </a:r>
          </a:p>
        </p:txBody>
      </p:sp>
      <p:sp>
        <p:nvSpPr>
          <p:cNvPr id="696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696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3D6AD2-C2E4-49DF-BE9E-DEACD361F9D7}" type="slidenum">
              <a:rPr lang="en-US" altLang="en-US" sz="1400">
                <a:latin typeface="Times New Roman" panose="02020603050405020304" pitchFamily="18" charset="0"/>
              </a:rPr>
              <a:pPr>
                <a:spcBef>
                  <a:spcPct val="0"/>
                </a:spcBef>
                <a:buFontTx/>
                <a:buNone/>
              </a:pPr>
              <a:t>41</a:t>
            </a:fld>
            <a:endParaRPr lang="en-US" altLang="en-US" sz="1400">
              <a:latin typeface="Times New Roman" panose="02020603050405020304" pitchFamily="18" charset="0"/>
            </a:endParaRPr>
          </a:p>
        </p:txBody>
      </p:sp>
      <p:sp>
        <p:nvSpPr>
          <p:cNvPr id="69638" name="Rectangle 4"/>
          <p:cNvSpPr>
            <a:spLocks noChangeArrowheads="1"/>
          </p:cNvSpPr>
          <p:nvPr/>
        </p:nvSpPr>
        <p:spPr bwMode="auto">
          <a:xfrm>
            <a:off x="2209800" y="3048000"/>
            <a:ext cx="464820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39" name="Rectangle 5"/>
          <p:cNvSpPr>
            <a:spLocks noChangeArrowheads="1"/>
          </p:cNvSpPr>
          <p:nvPr/>
        </p:nvSpPr>
        <p:spPr bwMode="auto">
          <a:xfrm>
            <a:off x="2195513" y="4918075"/>
            <a:ext cx="4648200" cy="4572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40" name="Line 6"/>
          <p:cNvSpPr>
            <a:spLocks noChangeShapeType="1"/>
          </p:cNvSpPr>
          <p:nvPr/>
        </p:nvSpPr>
        <p:spPr bwMode="auto">
          <a:xfrm>
            <a:off x="2395538" y="5102225"/>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1" name="Line 7"/>
          <p:cNvSpPr>
            <a:spLocks noChangeShapeType="1"/>
          </p:cNvSpPr>
          <p:nvPr/>
        </p:nvSpPr>
        <p:spPr bwMode="auto">
          <a:xfrm>
            <a:off x="3309938" y="5102225"/>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2" name="Line 8"/>
          <p:cNvSpPr>
            <a:spLocks noChangeShapeType="1"/>
          </p:cNvSpPr>
          <p:nvPr/>
        </p:nvSpPr>
        <p:spPr bwMode="auto">
          <a:xfrm>
            <a:off x="4529138" y="5102225"/>
            <a:ext cx="9906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69643" name="Line 9"/>
          <p:cNvSpPr>
            <a:spLocks noChangeShapeType="1"/>
          </p:cNvSpPr>
          <p:nvPr/>
        </p:nvSpPr>
        <p:spPr bwMode="auto">
          <a:xfrm>
            <a:off x="5824538" y="5102225"/>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4" name="Rectangle 10"/>
          <p:cNvSpPr>
            <a:spLocks noChangeArrowheads="1"/>
          </p:cNvSpPr>
          <p:nvPr/>
        </p:nvSpPr>
        <p:spPr bwMode="auto">
          <a:xfrm>
            <a:off x="2195513" y="3721100"/>
            <a:ext cx="4648200" cy="4572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45" name="Line 11"/>
          <p:cNvSpPr>
            <a:spLocks noChangeShapeType="1"/>
          </p:cNvSpPr>
          <p:nvPr/>
        </p:nvSpPr>
        <p:spPr bwMode="auto">
          <a:xfrm>
            <a:off x="2362200" y="3944938"/>
            <a:ext cx="7620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69646" name="Line 12"/>
          <p:cNvSpPr>
            <a:spLocks noChangeShapeType="1"/>
          </p:cNvSpPr>
          <p:nvPr/>
        </p:nvSpPr>
        <p:spPr bwMode="auto">
          <a:xfrm>
            <a:off x="3276600" y="3944938"/>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7" name="Line 13"/>
          <p:cNvSpPr>
            <a:spLocks noChangeShapeType="1"/>
          </p:cNvSpPr>
          <p:nvPr/>
        </p:nvSpPr>
        <p:spPr bwMode="auto">
          <a:xfrm>
            <a:off x="4495800" y="3944938"/>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8" name="Line 14"/>
          <p:cNvSpPr>
            <a:spLocks noChangeShapeType="1"/>
          </p:cNvSpPr>
          <p:nvPr/>
        </p:nvSpPr>
        <p:spPr bwMode="auto">
          <a:xfrm>
            <a:off x="5791200" y="3944938"/>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49" name="Rectangle 15"/>
          <p:cNvSpPr>
            <a:spLocks noChangeArrowheads="1"/>
          </p:cNvSpPr>
          <p:nvPr/>
        </p:nvSpPr>
        <p:spPr bwMode="auto">
          <a:xfrm>
            <a:off x="2195513" y="3124200"/>
            <a:ext cx="4648200" cy="4572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50" name="Line 16"/>
          <p:cNvSpPr>
            <a:spLocks noChangeShapeType="1"/>
          </p:cNvSpPr>
          <p:nvPr/>
        </p:nvSpPr>
        <p:spPr bwMode="auto">
          <a:xfrm>
            <a:off x="2362200" y="33528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1" name="Line 17"/>
          <p:cNvSpPr>
            <a:spLocks noChangeShapeType="1"/>
          </p:cNvSpPr>
          <p:nvPr/>
        </p:nvSpPr>
        <p:spPr bwMode="auto">
          <a:xfrm>
            <a:off x="3276600" y="3352800"/>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2" name="Line 18"/>
          <p:cNvSpPr>
            <a:spLocks noChangeShapeType="1"/>
          </p:cNvSpPr>
          <p:nvPr/>
        </p:nvSpPr>
        <p:spPr bwMode="auto">
          <a:xfrm>
            <a:off x="4495800" y="3352800"/>
            <a:ext cx="9906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69653" name="Line 19"/>
          <p:cNvSpPr>
            <a:spLocks noChangeShapeType="1"/>
          </p:cNvSpPr>
          <p:nvPr/>
        </p:nvSpPr>
        <p:spPr bwMode="auto">
          <a:xfrm>
            <a:off x="5791200" y="3352800"/>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4" name="Rectangle 20"/>
          <p:cNvSpPr>
            <a:spLocks noChangeArrowheads="1"/>
          </p:cNvSpPr>
          <p:nvPr/>
        </p:nvSpPr>
        <p:spPr bwMode="auto">
          <a:xfrm>
            <a:off x="2195513" y="4319588"/>
            <a:ext cx="4648200" cy="4572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55" name="Line 21"/>
          <p:cNvSpPr>
            <a:spLocks noChangeShapeType="1"/>
          </p:cNvSpPr>
          <p:nvPr/>
        </p:nvSpPr>
        <p:spPr bwMode="auto">
          <a:xfrm>
            <a:off x="2381250" y="4594225"/>
            <a:ext cx="7620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69656" name="Line 22"/>
          <p:cNvSpPr>
            <a:spLocks noChangeShapeType="1"/>
          </p:cNvSpPr>
          <p:nvPr/>
        </p:nvSpPr>
        <p:spPr bwMode="auto">
          <a:xfrm>
            <a:off x="3295650" y="4594225"/>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7" name="Line 23"/>
          <p:cNvSpPr>
            <a:spLocks noChangeShapeType="1"/>
          </p:cNvSpPr>
          <p:nvPr/>
        </p:nvSpPr>
        <p:spPr bwMode="auto">
          <a:xfrm>
            <a:off x="4514850" y="4594225"/>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8" name="Line 24"/>
          <p:cNvSpPr>
            <a:spLocks noChangeShapeType="1"/>
          </p:cNvSpPr>
          <p:nvPr/>
        </p:nvSpPr>
        <p:spPr bwMode="auto">
          <a:xfrm>
            <a:off x="5810250" y="4594225"/>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59" name="Rectangle 25"/>
          <p:cNvSpPr>
            <a:spLocks noChangeArrowheads="1"/>
          </p:cNvSpPr>
          <p:nvPr/>
        </p:nvSpPr>
        <p:spPr bwMode="auto">
          <a:xfrm>
            <a:off x="2195513" y="5516563"/>
            <a:ext cx="4648200" cy="4572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2400">
              <a:latin typeface="Times New Roman" panose="02020603050405020304" pitchFamily="18" charset="0"/>
            </a:endParaRPr>
          </a:p>
        </p:txBody>
      </p:sp>
      <p:sp>
        <p:nvSpPr>
          <p:cNvPr id="69660" name="Line 26"/>
          <p:cNvSpPr>
            <a:spLocks noChangeShapeType="1"/>
          </p:cNvSpPr>
          <p:nvPr/>
        </p:nvSpPr>
        <p:spPr bwMode="auto">
          <a:xfrm>
            <a:off x="2347913" y="5745163"/>
            <a:ext cx="7620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sp>
        <p:nvSpPr>
          <p:cNvPr id="69661" name="Line 27"/>
          <p:cNvSpPr>
            <a:spLocks noChangeShapeType="1"/>
          </p:cNvSpPr>
          <p:nvPr/>
        </p:nvSpPr>
        <p:spPr bwMode="auto">
          <a:xfrm>
            <a:off x="3262313" y="5745163"/>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62" name="Line 28"/>
          <p:cNvSpPr>
            <a:spLocks noChangeShapeType="1"/>
          </p:cNvSpPr>
          <p:nvPr/>
        </p:nvSpPr>
        <p:spPr bwMode="auto">
          <a:xfrm>
            <a:off x="4481513" y="5745163"/>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63" name="Line 29"/>
          <p:cNvSpPr>
            <a:spLocks noChangeShapeType="1"/>
          </p:cNvSpPr>
          <p:nvPr/>
        </p:nvSpPr>
        <p:spPr bwMode="auto">
          <a:xfrm>
            <a:off x="5776913" y="5745163"/>
            <a:ext cx="990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69664" name="Text Box 30"/>
          <p:cNvSpPr txBox="1">
            <a:spLocks noChangeArrowheads="1"/>
          </p:cNvSpPr>
          <p:nvPr/>
        </p:nvSpPr>
        <p:spPr bwMode="auto">
          <a:xfrm>
            <a:off x="7235825" y="3716338"/>
            <a:ext cx="16573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Current areal density, tpi, bpi?</a:t>
            </a:r>
          </a:p>
        </p:txBody>
      </p:sp>
    </p:spTree>
    <p:extLst>
      <p:ext uri="{BB962C8B-B14F-4D97-AF65-F5344CB8AC3E}">
        <p14:creationId xmlns:p14="http://schemas.microsoft.com/office/powerpoint/2010/main" val="3153700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xfrm>
            <a:off x="609600" y="-76200"/>
            <a:ext cx="7772400" cy="1143000"/>
          </a:xfrm>
        </p:spPr>
        <p:txBody>
          <a:bodyPr/>
          <a:lstStyle/>
          <a:p>
            <a:pPr eaLnBrk="1" hangingPunct="1"/>
            <a:r>
              <a:rPr lang="en-US" altLang="en-US" sz="4000" smtClean="0"/>
              <a:t>Low Level Formatting</a:t>
            </a:r>
            <a:endParaRPr lang="en-US" altLang="en-US" smtClean="0"/>
          </a:p>
        </p:txBody>
      </p:sp>
      <p:sp>
        <p:nvSpPr>
          <p:cNvPr id="804867" name="Rectangle 3"/>
          <p:cNvSpPr>
            <a:spLocks noGrp="1" noChangeArrowheads="1"/>
          </p:cNvSpPr>
          <p:nvPr>
            <p:ph idx="1"/>
          </p:nvPr>
        </p:nvSpPr>
        <p:spPr>
          <a:xfrm>
            <a:off x="512763" y="1700213"/>
            <a:ext cx="4419600" cy="4556125"/>
          </a:xfrm>
        </p:spPr>
        <p:txBody>
          <a:bodyPr/>
          <a:lstStyle/>
          <a:p>
            <a:pPr eaLnBrk="1" hangingPunct="1">
              <a:lnSpc>
                <a:spcPct val="90000"/>
              </a:lnSpc>
            </a:pPr>
            <a:r>
              <a:rPr lang="en-US" altLang="en-US" sz="2400" smtClean="0"/>
              <a:t>Before you can write data to a disk, you must first low level format the disk.  In this process, the drive manufacturer marks the tracks and sectors of the disk.</a:t>
            </a:r>
          </a:p>
          <a:p>
            <a:pPr eaLnBrk="1" hangingPunct="1">
              <a:lnSpc>
                <a:spcPct val="90000"/>
              </a:lnSpc>
              <a:buFont typeface="Monotype Sorts" pitchFamily="2" charset="2"/>
              <a:buNone/>
            </a:pPr>
            <a:endParaRPr lang="en-US" altLang="en-US" sz="2400" smtClean="0"/>
          </a:p>
          <a:p>
            <a:pPr eaLnBrk="1" hangingPunct="1">
              <a:lnSpc>
                <a:spcPct val="90000"/>
              </a:lnSpc>
            </a:pPr>
            <a:r>
              <a:rPr lang="en-US" altLang="en-US" sz="2400" smtClean="0"/>
              <a:t>An OS will perform a high level format to organize the disk into clusters for file storage. A cluster consists of several sectors.</a:t>
            </a:r>
          </a:p>
        </p:txBody>
      </p:sp>
      <p:sp>
        <p:nvSpPr>
          <p:cNvPr id="634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634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356F82-86A5-4D21-B7BA-927334D9517D}" type="slidenum">
              <a:rPr lang="en-US" altLang="en-US" sz="1400">
                <a:latin typeface="Times New Roman" panose="02020603050405020304" pitchFamily="18" charset="0"/>
              </a:rPr>
              <a:pPr>
                <a:spcBef>
                  <a:spcPct val="0"/>
                </a:spcBef>
                <a:buFontTx/>
                <a:buNone/>
              </a:pPr>
              <a:t>42</a:t>
            </a:fld>
            <a:endParaRPr lang="en-US" altLang="en-US" sz="1400">
              <a:latin typeface="Times New Roman" panose="02020603050405020304" pitchFamily="18" charset="0"/>
            </a:endParaRPr>
          </a:p>
        </p:txBody>
      </p:sp>
      <p:pic>
        <p:nvPicPr>
          <p:cNvPr id="804868" name="Picture 4" descr="sectors and clus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447800"/>
            <a:ext cx="3759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4869" name="Text Box 5"/>
          <p:cNvSpPr txBox="1">
            <a:spLocks noChangeArrowheads="1"/>
          </p:cNvSpPr>
          <p:nvPr/>
        </p:nvSpPr>
        <p:spPr bwMode="auto">
          <a:xfrm>
            <a:off x="49530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solidFill>
                  <a:srgbClr val="000000"/>
                </a:solidFill>
                <a:latin typeface="Times New Roman" panose="02020603050405020304" pitchFamily="18" charset="0"/>
              </a:rPr>
              <a:t>Track</a:t>
            </a:r>
          </a:p>
        </p:txBody>
      </p:sp>
      <p:sp>
        <p:nvSpPr>
          <p:cNvPr id="804870" name="Text Box 6"/>
          <p:cNvSpPr txBox="1">
            <a:spLocks noChangeArrowheads="1"/>
          </p:cNvSpPr>
          <p:nvPr/>
        </p:nvSpPr>
        <p:spPr bwMode="auto">
          <a:xfrm>
            <a:off x="7696200" y="1447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solidFill>
                  <a:srgbClr val="000000"/>
                </a:solidFill>
                <a:latin typeface="Times New Roman" panose="02020603050405020304" pitchFamily="18" charset="0"/>
              </a:rPr>
              <a:t>Sector</a:t>
            </a:r>
          </a:p>
        </p:txBody>
      </p:sp>
      <p:sp>
        <p:nvSpPr>
          <p:cNvPr id="804871" name="Line 7"/>
          <p:cNvSpPr>
            <a:spLocks noChangeShapeType="1"/>
          </p:cNvSpPr>
          <p:nvPr/>
        </p:nvSpPr>
        <p:spPr bwMode="auto">
          <a:xfrm flipH="1">
            <a:off x="7772400" y="1905000"/>
            <a:ext cx="381000" cy="762000"/>
          </a:xfrm>
          <a:prstGeom prst="line">
            <a:avLst/>
          </a:prstGeom>
          <a:noFill/>
          <a:ln w="254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SG"/>
          </a:p>
        </p:txBody>
      </p:sp>
      <p:sp>
        <p:nvSpPr>
          <p:cNvPr id="804872" name="Line 8"/>
          <p:cNvSpPr>
            <a:spLocks noChangeShapeType="1"/>
          </p:cNvSpPr>
          <p:nvPr/>
        </p:nvSpPr>
        <p:spPr bwMode="auto">
          <a:xfrm flipV="1">
            <a:off x="5867400" y="5029200"/>
            <a:ext cx="457200" cy="152400"/>
          </a:xfrm>
          <a:prstGeom prst="line">
            <a:avLst/>
          </a:prstGeom>
          <a:noFill/>
          <a:ln w="254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SG"/>
          </a:p>
        </p:txBody>
      </p:sp>
      <p:sp>
        <p:nvSpPr>
          <p:cNvPr id="804873" name="Text Box 9"/>
          <p:cNvSpPr txBox="1">
            <a:spLocks noChangeArrowheads="1"/>
          </p:cNvSpPr>
          <p:nvPr/>
        </p:nvSpPr>
        <p:spPr bwMode="auto">
          <a:xfrm>
            <a:off x="4876800" y="1524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a:solidFill>
                  <a:srgbClr val="000000"/>
                </a:solidFill>
                <a:latin typeface="Times New Roman" panose="02020603050405020304" pitchFamily="18" charset="0"/>
              </a:rPr>
              <a:t>Cluster</a:t>
            </a:r>
          </a:p>
        </p:txBody>
      </p:sp>
      <p:sp>
        <p:nvSpPr>
          <p:cNvPr id="804874" name="Line 10"/>
          <p:cNvSpPr>
            <a:spLocks noChangeShapeType="1"/>
          </p:cNvSpPr>
          <p:nvPr/>
        </p:nvSpPr>
        <p:spPr bwMode="auto">
          <a:xfrm>
            <a:off x="5486400" y="1905000"/>
            <a:ext cx="533400" cy="228600"/>
          </a:xfrm>
          <a:prstGeom prst="line">
            <a:avLst/>
          </a:prstGeom>
          <a:noFill/>
          <a:ln w="254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SG"/>
          </a:p>
        </p:txBody>
      </p:sp>
      <p:sp>
        <p:nvSpPr>
          <p:cNvPr id="804875" name="Line 11"/>
          <p:cNvSpPr>
            <a:spLocks noChangeShapeType="1"/>
          </p:cNvSpPr>
          <p:nvPr/>
        </p:nvSpPr>
        <p:spPr bwMode="auto">
          <a:xfrm>
            <a:off x="5486400" y="1905000"/>
            <a:ext cx="0" cy="762000"/>
          </a:xfrm>
          <a:prstGeom prst="line">
            <a:avLst/>
          </a:prstGeom>
          <a:noFill/>
          <a:ln w="254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SG"/>
          </a:p>
        </p:txBody>
      </p:sp>
    </p:spTree>
    <p:extLst>
      <p:ext uri="{BB962C8B-B14F-4D97-AF65-F5344CB8AC3E}">
        <p14:creationId xmlns:p14="http://schemas.microsoft.com/office/powerpoint/2010/main" val="3748028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4866"/>
                                        </p:tgtEl>
                                        <p:attrNameLst>
                                          <p:attrName>style.visibility</p:attrName>
                                        </p:attrNameLst>
                                      </p:cBhvr>
                                      <p:to>
                                        <p:strVal val="visible"/>
                                      </p:to>
                                    </p:set>
                                    <p:anim calcmode="lin" valueType="num">
                                      <p:cBhvr additive="base">
                                        <p:cTn id="7" dur="500" fill="hold"/>
                                        <p:tgtEl>
                                          <p:spTgt spid="804866"/>
                                        </p:tgtEl>
                                        <p:attrNameLst>
                                          <p:attrName>ppt_x</p:attrName>
                                        </p:attrNameLst>
                                      </p:cBhvr>
                                      <p:tavLst>
                                        <p:tav tm="0">
                                          <p:val>
                                            <p:strVal val="0-#ppt_w/2"/>
                                          </p:val>
                                        </p:tav>
                                        <p:tav tm="100000">
                                          <p:val>
                                            <p:strVal val="#ppt_x"/>
                                          </p:val>
                                        </p:tav>
                                      </p:tavLst>
                                    </p:anim>
                                    <p:anim calcmode="lin" valueType="num">
                                      <p:cBhvr additive="base">
                                        <p:cTn id="8" dur="500" fill="hold"/>
                                        <p:tgtEl>
                                          <p:spTgt spid="8048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04868"/>
                                        </p:tgtEl>
                                        <p:attrNameLst>
                                          <p:attrName>style.visibility</p:attrName>
                                        </p:attrNameLst>
                                      </p:cBhvr>
                                      <p:to>
                                        <p:strVal val="visible"/>
                                      </p:to>
                                    </p:set>
                                    <p:anim calcmode="lin" valueType="num">
                                      <p:cBhvr additive="base">
                                        <p:cTn id="13" dur="500" fill="hold"/>
                                        <p:tgtEl>
                                          <p:spTgt spid="804868"/>
                                        </p:tgtEl>
                                        <p:attrNameLst>
                                          <p:attrName>ppt_x</p:attrName>
                                        </p:attrNameLst>
                                      </p:cBhvr>
                                      <p:tavLst>
                                        <p:tav tm="0">
                                          <p:val>
                                            <p:strVal val="0-#ppt_w/2"/>
                                          </p:val>
                                        </p:tav>
                                        <p:tav tm="100000">
                                          <p:val>
                                            <p:strVal val="#ppt_x"/>
                                          </p:val>
                                        </p:tav>
                                      </p:tavLst>
                                    </p:anim>
                                    <p:anim calcmode="lin" valueType="num">
                                      <p:cBhvr additive="base">
                                        <p:cTn id="14" dur="500" fill="hold"/>
                                        <p:tgtEl>
                                          <p:spTgt spid="8048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04867">
                                            <p:txEl>
                                              <p:pRg st="0" end="0"/>
                                            </p:txEl>
                                          </p:spTgt>
                                        </p:tgtEl>
                                        <p:attrNameLst>
                                          <p:attrName>style.visibility</p:attrName>
                                        </p:attrNameLst>
                                      </p:cBhvr>
                                      <p:to>
                                        <p:strVal val="visible"/>
                                      </p:to>
                                    </p:set>
                                    <p:anim calcmode="lin" valueType="num">
                                      <p:cBhvr additive="base">
                                        <p:cTn id="19" dur="500" fill="hold"/>
                                        <p:tgtEl>
                                          <p:spTgt spid="804867">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04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04867">
                                            <p:txEl>
                                              <p:pRg st="2" end="2"/>
                                            </p:txEl>
                                          </p:spTgt>
                                        </p:tgtEl>
                                        <p:attrNameLst>
                                          <p:attrName>style.visibility</p:attrName>
                                        </p:attrNameLst>
                                      </p:cBhvr>
                                      <p:to>
                                        <p:strVal val="visible"/>
                                      </p:to>
                                    </p:set>
                                    <p:anim calcmode="lin" valueType="num">
                                      <p:cBhvr additive="base">
                                        <p:cTn id="25" dur="500" fill="hold"/>
                                        <p:tgtEl>
                                          <p:spTgt spid="804867">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04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04869"/>
                                        </p:tgtEl>
                                        <p:attrNameLst>
                                          <p:attrName>style.visibility</p:attrName>
                                        </p:attrNameLst>
                                      </p:cBhvr>
                                      <p:to>
                                        <p:strVal val="visible"/>
                                      </p:to>
                                    </p:set>
                                    <p:anim calcmode="lin" valueType="num">
                                      <p:cBhvr additive="base">
                                        <p:cTn id="31" dur="500" fill="hold"/>
                                        <p:tgtEl>
                                          <p:spTgt spid="804869"/>
                                        </p:tgtEl>
                                        <p:attrNameLst>
                                          <p:attrName>ppt_x</p:attrName>
                                        </p:attrNameLst>
                                      </p:cBhvr>
                                      <p:tavLst>
                                        <p:tav tm="0">
                                          <p:val>
                                            <p:strVal val="0-#ppt_w/2"/>
                                          </p:val>
                                        </p:tav>
                                        <p:tav tm="100000">
                                          <p:val>
                                            <p:strVal val="#ppt_x"/>
                                          </p:val>
                                        </p:tav>
                                      </p:tavLst>
                                    </p:anim>
                                    <p:anim calcmode="lin" valueType="num">
                                      <p:cBhvr additive="base">
                                        <p:cTn id="32" dur="500" fill="hold"/>
                                        <p:tgtEl>
                                          <p:spTgt spid="80486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04872"/>
                                        </p:tgtEl>
                                        <p:attrNameLst>
                                          <p:attrName>style.visibility</p:attrName>
                                        </p:attrNameLst>
                                      </p:cBhvr>
                                      <p:to>
                                        <p:strVal val="visible"/>
                                      </p:to>
                                    </p:set>
                                    <p:anim calcmode="lin" valueType="num">
                                      <p:cBhvr additive="base">
                                        <p:cTn id="37" dur="500" fill="hold"/>
                                        <p:tgtEl>
                                          <p:spTgt spid="804872"/>
                                        </p:tgtEl>
                                        <p:attrNameLst>
                                          <p:attrName>ppt_x</p:attrName>
                                        </p:attrNameLst>
                                      </p:cBhvr>
                                      <p:tavLst>
                                        <p:tav tm="0">
                                          <p:val>
                                            <p:strVal val="0-#ppt_w/2"/>
                                          </p:val>
                                        </p:tav>
                                        <p:tav tm="100000">
                                          <p:val>
                                            <p:strVal val="#ppt_x"/>
                                          </p:val>
                                        </p:tav>
                                      </p:tavLst>
                                    </p:anim>
                                    <p:anim calcmode="lin" valueType="num">
                                      <p:cBhvr additive="base">
                                        <p:cTn id="38" dur="500" fill="hold"/>
                                        <p:tgtEl>
                                          <p:spTgt spid="80487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04870"/>
                                        </p:tgtEl>
                                        <p:attrNameLst>
                                          <p:attrName>style.visibility</p:attrName>
                                        </p:attrNameLst>
                                      </p:cBhvr>
                                      <p:to>
                                        <p:strVal val="visible"/>
                                      </p:to>
                                    </p:set>
                                    <p:anim calcmode="lin" valueType="num">
                                      <p:cBhvr additive="base">
                                        <p:cTn id="43" dur="500" fill="hold"/>
                                        <p:tgtEl>
                                          <p:spTgt spid="804870"/>
                                        </p:tgtEl>
                                        <p:attrNameLst>
                                          <p:attrName>ppt_x</p:attrName>
                                        </p:attrNameLst>
                                      </p:cBhvr>
                                      <p:tavLst>
                                        <p:tav tm="0">
                                          <p:val>
                                            <p:strVal val="0-#ppt_w/2"/>
                                          </p:val>
                                        </p:tav>
                                        <p:tav tm="100000">
                                          <p:val>
                                            <p:strVal val="#ppt_x"/>
                                          </p:val>
                                        </p:tav>
                                      </p:tavLst>
                                    </p:anim>
                                    <p:anim calcmode="lin" valueType="num">
                                      <p:cBhvr additive="base">
                                        <p:cTn id="44" dur="500" fill="hold"/>
                                        <p:tgtEl>
                                          <p:spTgt spid="80487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04871"/>
                                        </p:tgtEl>
                                        <p:attrNameLst>
                                          <p:attrName>style.visibility</p:attrName>
                                        </p:attrNameLst>
                                      </p:cBhvr>
                                      <p:to>
                                        <p:strVal val="visible"/>
                                      </p:to>
                                    </p:set>
                                    <p:anim calcmode="lin" valueType="num">
                                      <p:cBhvr additive="base">
                                        <p:cTn id="49" dur="500" fill="hold"/>
                                        <p:tgtEl>
                                          <p:spTgt spid="804871"/>
                                        </p:tgtEl>
                                        <p:attrNameLst>
                                          <p:attrName>ppt_x</p:attrName>
                                        </p:attrNameLst>
                                      </p:cBhvr>
                                      <p:tavLst>
                                        <p:tav tm="0">
                                          <p:val>
                                            <p:strVal val="0-#ppt_w/2"/>
                                          </p:val>
                                        </p:tav>
                                        <p:tav tm="100000">
                                          <p:val>
                                            <p:strVal val="#ppt_x"/>
                                          </p:val>
                                        </p:tav>
                                      </p:tavLst>
                                    </p:anim>
                                    <p:anim calcmode="lin" valueType="num">
                                      <p:cBhvr additive="base">
                                        <p:cTn id="50" dur="500" fill="hold"/>
                                        <p:tgtEl>
                                          <p:spTgt spid="80487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04873"/>
                                        </p:tgtEl>
                                        <p:attrNameLst>
                                          <p:attrName>style.visibility</p:attrName>
                                        </p:attrNameLst>
                                      </p:cBhvr>
                                      <p:to>
                                        <p:strVal val="visible"/>
                                      </p:to>
                                    </p:set>
                                    <p:anim calcmode="lin" valueType="num">
                                      <p:cBhvr additive="base">
                                        <p:cTn id="55" dur="500" fill="hold"/>
                                        <p:tgtEl>
                                          <p:spTgt spid="804873"/>
                                        </p:tgtEl>
                                        <p:attrNameLst>
                                          <p:attrName>ppt_x</p:attrName>
                                        </p:attrNameLst>
                                      </p:cBhvr>
                                      <p:tavLst>
                                        <p:tav tm="0">
                                          <p:val>
                                            <p:strVal val="0-#ppt_w/2"/>
                                          </p:val>
                                        </p:tav>
                                        <p:tav tm="100000">
                                          <p:val>
                                            <p:strVal val="#ppt_x"/>
                                          </p:val>
                                        </p:tav>
                                      </p:tavLst>
                                    </p:anim>
                                    <p:anim calcmode="lin" valueType="num">
                                      <p:cBhvr additive="base">
                                        <p:cTn id="56" dur="500" fill="hold"/>
                                        <p:tgtEl>
                                          <p:spTgt spid="804873"/>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04874"/>
                                        </p:tgtEl>
                                        <p:attrNameLst>
                                          <p:attrName>style.visibility</p:attrName>
                                        </p:attrNameLst>
                                      </p:cBhvr>
                                      <p:to>
                                        <p:strVal val="visible"/>
                                      </p:to>
                                    </p:set>
                                    <p:anim calcmode="lin" valueType="num">
                                      <p:cBhvr additive="base">
                                        <p:cTn id="61" dur="500" fill="hold"/>
                                        <p:tgtEl>
                                          <p:spTgt spid="804874"/>
                                        </p:tgtEl>
                                        <p:attrNameLst>
                                          <p:attrName>ppt_x</p:attrName>
                                        </p:attrNameLst>
                                      </p:cBhvr>
                                      <p:tavLst>
                                        <p:tav tm="0">
                                          <p:val>
                                            <p:strVal val="0-#ppt_w/2"/>
                                          </p:val>
                                        </p:tav>
                                        <p:tav tm="100000">
                                          <p:val>
                                            <p:strVal val="#ppt_x"/>
                                          </p:val>
                                        </p:tav>
                                      </p:tavLst>
                                    </p:anim>
                                    <p:anim calcmode="lin" valueType="num">
                                      <p:cBhvr additive="base">
                                        <p:cTn id="62" dur="500" fill="hold"/>
                                        <p:tgtEl>
                                          <p:spTgt spid="804874"/>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04875"/>
                                        </p:tgtEl>
                                        <p:attrNameLst>
                                          <p:attrName>style.visibility</p:attrName>
                                        </p:attrNameLst>
                                      </p:cBhvr>
                                      <p:to>
                                        <p:strVal val="visible"/>
                                      </p:to>
                                    </p:set>
                                    <p:anim calcmode="lin" valueType="num">
                                      <p:cBhvr additive="base">
                                        <p:cTn id="67" dur="500" fill="hold"/>
                                        <p:tgtEl>
                                          <p:spTgt spid="804875"/>
                                        </p:tgtEl>
                                        <p:attrNameLst>
                                          <p:attrName>ppt_x</p:attrName>
                                        </p:attrNameLst>
                                      </p:cBhvr>
                                      <p:tavLst>
                                        <p:tav tm="0">
                                          <p:val>
                                            <p:strVal val="0-#ppt_w/2"/>
                                          </p:val>
                                        </p:tav>
                                        <p:tav tm="100000">
                                          <p:val>
                                            <p:strVal val="#ppt_x"/>
                                          </p:val>
                                        </p:tav>
                                      </p:tavLst>
                                    </p:anim>
                                    <p:anim calcmode="lin" valueType="num">
                                      <p:cBhvr additive="base">
                                        <p:cTn id="68" dur="500" fill="hold"/>
                                        <p:tgtEl>
                                          <p:spTgt spid="8048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6" grpId="0" autoUpdateAnimBg="0"/>
      <p:bldP spid="804867" grpId="0" build="p" bldLvl="2" autoUpdateAnimBg="0"/>
      <p:bldP spid="804869" grpId="0" autoUpdateAnimBg="0"/>
      <p:bldP spid="804870" grpId="0" autoUpdateAnimBg="0"/>
      <p:bldP spid="804871" grpId="0" animBg="1"/>
      <p:bldP spid="804872" grpId="0" animBg="1"/>
      <p:bldP spid="804873" grpId="0" autoUpdateAnimBg="0"/>
      <p:bldP spid="804874" grpId="0" animBg="1"/>
      <p:bldP spid="80487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88865C-A49E-440E-8E76-59A095D37450}" type="slidenum">
              <a:rPr lang="en-US" altLang="en-US" sz="1400">
                <a:latin typeface="Times New Roman" panose="02020603050405020304" pitchFamily="18" charset="0"/>
              </a:rPr>
              <a:pPr>
                <a:spcBef>
                  <a:spcPct val="0"/>
                </a:spcBef>
                <a:buFontTx/>
                <a:buNone/>
              </a:pPr>
              <a:t>43</a:t>
            </a:fld>
            <a:endParaRPr lang="en-US" altLang="en-US" sz="1400">
              <a:latin typeface="Times New Roman" panose="02020603050405020304" pitchFamily="18" charset="0"/>
            </a:endParaRPr>
          </a:p>
        </p:txBody>
      </p:sp>
      <p:sp>
        <p:nvSpPr>
          <p:cNvPr id="44036" name="Rectangle 2"/>
          <p:cNvSpPr>
            <a:spLocks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GB" altLang="en-US" sz="1400">
                <a:latin typeface="Times New Roman" panose="02020603050405020304" pitchFamily="18" charset="0"/>
              </a:rPr>
              <a:t>8</a:t>
            </a:r>
          </a:p>
        </p:txBody>
      </p:sp>
      <p:sp>
        <p:nvSpPr>
          <p:cNvPr id="44037"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Times New Roman" panose="02020603050405020304" pitchFamily="18" charset="0"/>
              </a:rPr>
              <a:t>  </a:t>
            </a:r>
          </a:p>
        </p:txBody>
      </p:sp>
      <p:graphicFrame>
        <p:nvGraphicFramePr>
          <p:cNvPr id="44038" name="Object 4">
            <a:hlinkClick r:id="" action="ppaction://ole?verb=0"/>
          </p:cNvPr>
          <p:cNvGraphicFramePr>
            <a:graphicFrameLocks/>
          </p:cNvGraphicFramePr>
          <p:nvPr/>
        </p:nvGraphicFramePr>
        <p:xfrm>
          <a:off x="1231900" y="1333500"/>
          <a:ext cx="6719888" cy="5119688"/>
        </p:xfrm>
        <a:graphic>
          <a:graphicData uri="http://schemas.openxmlformats.org/presentationml/2006/ole">
            <mc:AlternateContent xmlns:mc="http://schemas.openxmlformats.org/markup-compatibility/2006">
              <mc:Choice xmlns:v="urn:schemas-microsoft-com:vml" Requires="v">
                <p:oleObj spid="_x0000_s1027" name="VISIO" r:id="rId4" imgW="6719888" imgH="5119688" progId="Visio.Drawing.4">
                  <p:embed/>
                </p:oleObj>
              </mc:Choice>
              <mc:Fallback>
                <p:oleObj name="VISIO" r:id="rId4" imgW="6719888" imgH="5119688" progId="Visio.Drawing.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00" y="1333500"/>
                        <a:ext cx="6719888"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9" name="Rectangle 5"/>
          <p:cNvSpPr>
            <a:spLocks noChangeArrowheads="1"/>
          </p:cNvSpPr>
          <p:nvPr/>
        </p:nvSpPr>
        <p:spPr bwMode="auto">
          <a:xfrm>
            <a:off x="1116013" y="476250"/>
            <a:ext cx="802798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None/>
            </a:pPr>
            <a:r>
              <a:rPr lang="en-US" altLang="en-US">
                <a:latin typeface="Arial" panose="020B0604020202020204" pitchFamily="34" charset="0"/>
              </a:rPr>
              <a:t>Head Disk Interface</a:t>
            </a:r>
          </a:p>
        </p:txBody>
      </p:sp>
    </p:spTree>
    <p:extLst>
      <p:ext uri="{BB962C8B-B14F-4D97-AF65-F5344CB8AC3E}">
        <p14:creationId xmlns:p14="http://schemas.microsoft.com/office/powerpoint/2010/main" val="1418649661"/>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altLang="en-US" smtClean="0"/>
              <a:t>Head Flying Height</a:t>
            </a:r>
          </a:p>
        </p:txBody>
      </p:sp>
      <p:sp>
        <p:nvSpPr>
          <p:cNvPr id="450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4506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0B60C7-349B-4C34-AC82-E69C533F5E43}" type="slidenum">
              <a:rPr lang="en-US" altLang="en-US" sz="1400">
                <a:latin typeface="Times New Roman" panose="02020603050405020304" pitchFamily="18" charset="0"/>
              </a:rPr>
              <a:pPr>
                <a:spcBef>
                  <a:spcPct val="0"/>
                </a:spcBef>
                <a:buFontTx/>
                <a:buNone/>
              </a:pPr>
              <a:t>44</a:t>
            </a:fld>
            <a:endParaRPr lang="en-US" altLang="en-US" sz="1400">
              <a:latin typeface="Times New Roman" panose="02020603050405020304" pitchFamily="18" charset="0"/>
            </a:endParaRPr>
          </a:p>
        </p:txBody>
      </p:sp>
      <p:pic>
        <p:nvPicPr>
          <p:cNvPr id="450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028825"/>
            <a:ext cx="5334000"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11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GB" altLang="en-US" i="1" smtClean="0"/>
              <a:t>Ramp load/unload dynamics</a:t>
            </a:r>
          </a:p>
        </p:txBody>
      </p:sp>
      <p:sp>
        <p:nvSpPr>
          <p:cNvPr id="15360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5360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A9157-2225-4015-9016-DEE7A10ECA59}" type="slidenum">
              <a:rPr lang="en-US" altLang="en-US" sz="1400">
                <a:latin typeface="Times New Roman" panose="02020603050405020304" pitchFamily="18" charset="0"/>
              </a:rPr>
              <a:pPr>
                <a:spcBef>
                  <a:spcPct val="0"/>
                </a:spcBef>
                <a:buFontTx/>
                <a:buNone/>
              </a:pPr>
              <a:t>45</a:t>
            </a:fld>
            <a:endParaRPr lang="en-US" altLang="en-US" sz="1400">
              <a:latin typeface="Times New Roman" panose="02020603050405020304" pitchFamily="18" charset="0"/>
            </a:endParaRPr>
          </a:p>
        </p:txBody>
      </p:sp>
      <p:pic>
        <p:nvPicPr>
          <p:cNvPr id="15360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773238"/>
            <a:ext cx="6199187"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Rectangle 4"/>
          <p:cNvSpPr>
            <a:spLocks noChangeArrowheads="1"/>
          </p:cNvSpPr>
          <p:nvPr/>
        </p:nvSpPr>
        <p:spPr bwMode="auto">
          <a:xfrm>
            <a:off x="5292725" y="6067425"/>
            <a:ext cx="292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2400">
                <a:latin typeface="Times New Roman" panose="02020603050405020304" pitchFamily="18" charset="0"/>
              </a:rPr>
              <a:t>www.hitachiGST.com</a:t>
            </a:r>
          </a:p>
        </p:txBody>
      </p:sp>
    </p:spTree>
    <p:extLst>
      <p:ext uri="{BB962C8B-B14F-4D97-AF65-F5344CB8AC3E}">
        <p14:creationId xmlns:p14="http://schemas.microsoft.com/office/powerpoint/2010/main" val="261649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6"/>
          <p:cNvSpPr>
            <a:spLocks noGrp="1" noChangeArrowheads="1"/>
          </p:cNvSpPr>
          <p:nvPr>
            <p:ph sz="half" idx="1"/>
          </p:nvPr>
        </p:nvSpPr>
        <p:spPr>
          <a:xfrm>
            <a:off x="1116013" y="404813"/>
            <a:ext cx="8027987" cy="1423987"/>
          </a:xfrm>
        </p:spPr>
        <p:txBody>
          <a:bodyPr/>
          <a:lstStyle/>
          <a:p>
            <a:pPr eaLnBrk="1" hangingPunct="1">
              <a:lnSpc>
                <a:spcPct val="90000"/>
              </a:lnSpc>
              <a:buFont typeface="Monotype Sorts" pitchFamily="2" charset="2"/>
              <a:buNone/>
            </a:pPr>
            <a:r>
              <a:rPr lang="en-US" altLang="en-US" sz="3200" dirty="0" smtClean="0"/>
              <a:t>What is access time?</a:t>
            </a:r>
          </a:p>
        </p:txBody>
      </p:sp>
      <p:sp>
        <p:nvSpPr>
          <p:cNvPr id="373787" name="Rectangle 27"/>
          <p:cNvSpPr>
            <a:spLocks noGrp="1" noChangeArrowheads="1"/>
          </p:cNvSpPr>
          <p:nvPr>
            <p:ph sz="half" idx="2"/>
          </p:nvPr>
        </p:nvSpPr>
        <p:spPr>
          <a:xfrm>
            <a:off x="381000" y="1978025"/>
            <a:ext cx="3048000" cy="4114800"/>
          </a:xfrm>
        </p:spPr>
        <p:txBody>
          <a:bodyPr/>
          <a:lstStyle/>
          <a:p>
            <a:pPr eaLnBrk="1" hangingPunct="1">
              <a:lnSpc>
                <a:spcPct val="90000"/>
              </a:lnSpc>
            </a:pPr>
            <a:r>
              <a:rPr lang="en-US" altLang="en-US" sz="2400" smtClean="0">
                <a:solidFill>
                  <a:schemeClr val="accent1"/>
                </a:solidFill>
              </a:rPr>
              <a:t>Amount of time  device takes to locate data </a:t>
            </a:r>
          </a:p>
          <a:p>
            <a:pPr eaLnBrk="1" hangingPunct="1">
              <a:lnSpc>
                <a:spcPct val="90000"/>
              </a:lnSpc>
            </a:pPr>
            <a:endParaRPr lang="en-US" altLang="en-US" sz="2400" dirty="0" smtClean="0"/>
          </a:p>
          <a:p>
            <a:pPr eaLnBrk="1" hangingPunct="1">
              <a:lnSpc>
                <a:spcPct val="90000"/>
              </a:lnSpc>
            </a:pPr>
            <a:r>
              <a:rPr lang="en-US" altLang="en-US" sz="2400" dirty="0" smtClean="0"/>
              <a:t>Considerations</a:t>
            </a:r>
          </a:p>
          <a:p>
            <a:pPr lvl="1" eaLnBrk="1" hangingPunct="1">
              <a:lnSpc>
                <a:spcPct val="90000"/>
              </a:lnSpc>
            </a:pPr>
            <a:r>
              <a:rPr lang="en-GB" altLang="en-US" sz="2000" dirty="0" smtClean="0"/>
              <a:t>access time</a:t>
            </a:r>
          </a:p>
          <a:p>
            <a:pPr lvl="1" eaLnBrk="1" hangingPunct="1">
              <a:lnSpc>
                <a:spcPct val="90000"/>
              </a:lnSpc>
            </a:pPr>
            <a:r>
              <a:rPr lang="en-GB" altLang="en-US" sz="2000" dirty="0" smtClean="0"/>
              <a:t>cost per megabyte</a:t>
            </a:r>
          </a:p>
          <a:p>
            <a:pPr lvl="1" eaLnBrk="1" hangingPunct="1">
              <a:lnSpc>
                <a:spcPct val="90000"/>
              </a:lnSpc>
            </a:pPr>
            <a:r>
              <a:rPr lang="en-GB" altLang="en-US" sz="2000" dirty="0" smtClean="0"/>
              <a:t>volatility</a:t>
            </a:r>
          </a:p>
          <a:p>
            <a:pPr lvl="1" eaLnBrk="1" hangingPunct="1">
              <a:lnSpc>
                <a:spcPct val="90000"/>
              </a:lnSpc>
            </a:pPr>
            <a:r>
              <a:rPr lang="en-GB" altLang="en-US" sz="2000" dirty="0" smtClean="0"/>
              <a:t>capacity</a:t>
            </a:r>
          </a:p>
          <a:p>
            <a:pPr lvl="1" eaLnBrk="1" hangingPunct="1">
              <a:lnSpc>
                <a:spcPct val="90000"/>
              </a:lnSpc>
            </a:pPr>
            <a:r>
              <a:rPr lang="en-GB" altLang="en-US" sz="2000" dirty="0" smtClean="0"/>
              <a:t>portability</a:t>
            </a:r>
            <a:endParaRPr lang="en-US" altLang="en-US" sz="2000" dirty="0" smtClean="0"/>
          </a:p>
        </p:txBody>
      </p:sp>
      <p:sp>
        <p:nvSpPr>
          <p:cNvPr id="12292" name="Footer Placeholder 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22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370C9C3-E3C4-4A98-B4F1-5455B46BB42A}" type="slidenum">
              <a:rPr lang="en-US" altLang="en-US" sz="1400">
                <a:latin typeface="Times New Roman" panose="02020603050405020304" pitchFamily="18" charset="0"/>
              </a:rPr>
              <a:pPr>
                <a:spcBef>
                  <a:spcPct val="0"/>
                </a:spcBef>
                <a:buFontTx/>
                <a:buNone/>
              </a:pPr>
              <a:t>46</a:t>
            </a:fld>
            <a:endParaRPr lang="en-US" altLang="en-US" sz="1400">
              <a:latin typeface="Times New Roman" panose="02020603050405020304" pitchFamily="18" charset="0"/>
            </a:endParaRPr>
          </a:p>
        </p:txBody>
      </p:sp>
      <p:grpSp>
        <p:nvGrpSpPr>
          <p:cNvPr id="2" name="Group 4"/>
          <p:cNvGrpSpPr>
            <a:grpSpLocks/>
          </p:cNvGrpSpPr>
          <p:nvPr/>
        </p:nvGrpSpPr>
        <p:grpSpPr bwMode="auto">
          <a:xfrm>
            <a:off x="3276600" y="1125538"/>
            <a:ext cx="5867400" cy="5832475"/>
            <a:chOff x="1248" y="609"/>
            <a:chExt cx="4512" cy="3711"/>
          </a:xfrm>
        </p:grpSpPr>
        <p:pic>
          <p:nvPicPr>
            <p:cNvPr id="12307" name="Picture 5" descr="Fig7-04 m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609"/>
              <a:ext cx="4512" cy="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8" name="Text Box 6"/>
            <p:cNvSpPr txBox="1">
              <a:spLocks noChangeArrowheads="1"/>
            </p:cNvSpPr>
            <p:nvPr/>
          </p:nvSpPr>
          <p:spPr bwMode="auto">
            <a:xfrm>
              <a:off x="3024" y="1248"/>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0000"/>
                  </a:solidFill>
                  <a:latin typeface="Arial" panose="020B0604020202020204" pitchFamily="34" charset="0"/>
                </a:rPr>
                <a:t>Memory (RAM)</a:t>
              </a:r>
            </a:p>
          </p:txBody>
        </p:sp>
        <p:sp>
          <p:nvSpPr>
            <p:cNvPr id="12309" name="Text Box 7"/>
            <p:cNvSpPr txBox="1">
              <a:spLocks noChangeArrowheads="1"/>
            </p:cNvSpPr>
            <p:nvPr/>
          </p:nvSpPr>
          <p:spPr bwMode="auto">
            <a:xfrm>
              <a:off x="2918" y="3070"/>
              <a:ext cx="11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0000"/>
                  </a:solidFill>
                  <a:latin typeface="Arial" panose="020B0604020202020204" pitchFamily="34" charset="0"/>
                </a:rPr>
                <a:t>Compact Disc</a:t>
              </a:r>
            </a:p>
          </p:txBody>
        </p:sp>
        <p:sp>
          <p:nvSpPr>
            <p:cNvPr id="12310" name="Text Box 9"/>
            <p:cNvSpPr txBox="1">
              <a:spLocks noChangeArrowheads="1"/>
            </p:cNvSpPr>
            <p:nvPr/>
          </p:nvSpPr>
          <p:spPr bwMode="auto">
            <a:xfrm>
              <a:off x="3024" y="3792"/>
              <a:ext cx="9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0000"/>
                  </a:solidFill>
                  <a:latin typeface="Arial" panose="020B0604020202020204" pitchFamily="34" charset="0"/>
                </a:rPr>
                <a:t>Tape</a:t>
              </a:r>
            </a:p>
          </p:txBody>
        </p:sp>
        <p:sp>
          <p:nvSpPr>
            <p:cNvPr id="12311" name="Text Box 10"/>
            <p:cNvSpPr txBox="1">
              <a:spLocks noChangeArrowheads="1"/>
            </p:cNvSpPr>
            <p:nvPr/>
          </p:nvSpPr>
          <p:spPr bwMode="auto">
            <a:xfrm>
              <a:off x="3024" y="1929"/>
              <a:ext cx="912"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0000"/>
                  </a:solidFill>
                  <a:latin typeface="Arial" panose="020B0604020202020204" pitchFamily="34" charset="0"/>
                </a:rPr>
                <a:t>SSD</a:t>
              </a:r>
            </a:p>
          </p:txBody>
        </p:sp>
        <p:sp>
          <p:nvSpPr>
            <p:cNvPr id="12312" name="Text Box 10"/>
            <p:cNvSpPr txBox="1">
              <a:spLocks noChangeArrowheads="1"/>
            </p:cNvSpPr>
            <p:nvPr/>
          </p:nvSpPr>
          <p:spPr bwMode="auto">
            <a:xfrm>
              <a:off x="3038" y="2470"/>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0000"/>
                  </a:solidFill>
                  <a:latin typeface="Arial" panose="020B0604020202020204" pitchFamily="34" charset="0"/>
                </a:rPr>
                <a:t>Hard Disk</a:t>
              </a:r>
            </a:p>
          </p:txBody>
        </p:sp>
      </p:grpSp>
      <p:grpSp>
        <p:nvGrpSpPr>
          <p:cNvPr id="3" name="Group 11"/>
          <p:cNvGrpSpPr>
            <a:grpSpLocks/>
          </p:cNvGrpSpPr>
          <p:nvPr/>
        </p:nvGrpSpPr>
        <p:grpSpPr bwMode="auto">
          <a:xfrm>
            <a:off x="3059113" y="1143000"/>
            <a:ext cx="2952750" cy="5715000"/>
            <a:chOff x="1392" y="720"/>
            <a:chExt cx="1968" cy="3456"/>
          </a:xfrm>
        </p:grpSpPr>
        <p:sp>
          <p:nvSpPr>
            <p:cNvPr id="12302" name="Text Box 12"/>
            <p:cNvSpPr txBox="1">
              <a:spLocks noChangeArrowheads="1"/>
            </p:cNvSpPr>
            <p:nvPr/>
          </p:nvSpPr>
          <p:spPr bwMode="auto">
            <a:xfrm>
              <a:off x="2064" y="2208"/>
              <a:ext cx="48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Arial" panose="020B0604020202020204" pitchFamily="34" charset="0"/>
                </a:rPr>
                <a:t>cost</a:t>
              </a:r>
            </a:p>
          </p:txBody>
        </p:sp>
        <p:sp>
          <p:nvSpPr>
            <p:cNvPr id="12303" name="Line 13"/>
            <p:cNvSpPr>
              <a:spLocks noChangeShapeType="1"/>
            </p:cNvSpPr>
            <p:nvPr/>
          </p:nvSpPr>
          <p:spPr bwMode="auto">
            <a:xfrm flipH="1">
              <a:off x="1392" y="2448"/>
              <a:ext cx="960" cy="1728"/>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SG"/>
            </a:p>
          </p:txBody>
        </p:sp>
        <p:sp>
          <p:nvSpPr>
            <p:cNvPr id="12304" name="Line 14"/>
            <p:cNvSpPr>
              <a:spLocks noChangeShapeType="1"/>
            </p:cNvSpPr>
            <p:nvPr/>
          </p:nvSpPr>
          <p:spPr bwMode="auto">
            <a:xfrm flipV="1">
              <a:off x="2496" y="720"/>
              <a:ext cx="864" cy="1488"/>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SG"/>
            </a:p>
          </p:txBody>
        </p:sp>
        <p:sp>
          <p:nvSpPr>
            <p:cNvPr id="12305" name="Text Box 15"/>
            <p:cNvSpPr txBox="1">
              <a:spLocks noChangeArrowheads="1"/>
            </p:cNvSpPr>
            <p:nvPr/>
          </p:nvSpPr>
          <p:spPr bwMode="auto">
            <a:xfrm rot="-3641265">
              <a:off x="1091" y="3144"/>
              <a:ext cx="13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FF00"/>
                  </a:solidFill>
                  <a:latin typeface="Arial" panose="020B0604020202020204" pitchFamily="34" charset="0"/>
                </a:rPr>
                <a:t>less expensive</a:t>
              </a:r>
            </a:p>
          </p:txBody>
        </p:sp>
        <p:sp>
          <p:nvSpPr>
            <p:cNvPr id="12306" name="Text Box 16"/>
            <p:cNvSpPr txBox="1">
              <a:spLocks noChangeArrowheads="1"/>
            </p:cNvSpPr>
            <p:nvPr/>
          </p:nvSpPr>
          <p:spPr bwMode="auto">
            <a:xfrm rot="-3641265">
              <a:off x="2041" y="1464"/>
              <a:ext cx="13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FF00"/>
                  </a:solidFill>
                  <a:latin typeface="Arial" panose="020B0604020202020204" pitchFamily="34" charset="0"/>
                </a:rPr>
                <a:t>more expensive</a:t>
              </a:r>
            </a:p>
          </p:txBody>
        </p:sp>
      </p:grpSp>
      <p:grpSp>
        <p:nvGrpSpPr>
          <p:cNvPr id="4" name="Group 17"/>
          <p:cNvGrpSpPr>
            <a:grpSpLocks/>
          </p:cNvGrpSpPr>
          <p:nvPr/>
        </p:nvGrpSpPr>
        <p:grpSpPr bwMode="auto">
          <a:xfrm>
            <a:off x="6443663" y="1196975"/>
            <a:ext cx="2471737" cy="5432425"/>
            <a:chOff x="3648" y="720"/>
            <a:chExt cx="1968" cy="3456"/>
          </a:xfrm>
        </p:grpSpPr>
        <p:sp>
          <p:nvSpPr>
            <p:cNvPr id="12297" name="Text Box 18"/>
            <p:cNvSpPr txBox="1">
              <a:spLocks noChangeArrowheads="1"/>
            </p:cNvSpPr>
            <p:nvPr/>
          </p:nvSpPr>
          <p:spPr bwMode="auto">
            <a:xfrm>
              <a:off x="4465" y="2208"/>
              <a:ext cx="78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Arial" panose="020B0604020202020204" pitchFamily="34" charset="0"/>
                </a:rPr>
                <a:t>speed</a:t>
              </a:r>
            </a:p>
          </p:txBody>
        </p:sp>
        <p:sp>
          <p:nvSpPr>
            <p:cNvPr id="12298" name="Line 19"/>
            <p:cNvSpPr>
              <a:spLocks noChangeShapeType="1"/>
            </p:cNvSpPr>
            <p:nvPr/>
          </p:nvSpPr>
          <p:spPr bwMode="auto">
            <a:xfrm>
              <a:off x="4656" y="2448"/>
              <a:ext cx="960" cy="1728"/>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SG"/>
            </a:p>
          </p:txBody>
        </p:sp>
        <p:sp>
          <p:nvSpPr>
            <p:cNvPr id="12299" name="Line 20"/>
            <p:cNvSpPr>
              <a:spLocks noChangeShapeType="1"/>
            </p:cNvSpPr>
            <p:nvPr/>
          </p:nvSpPr>
          <p:spPr bwMode="auto">
            <a:xfrm flipH="1" flipV="1">
              <a:off x="3648" y="720"/>
              <a:ext cx="864" cy="1488"/>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SG"/>
            </a:p>
          </p:txBody>
        </p:sp>
        <p:sp>
          <p:nvSpPr>
            <p:cNvPr id="12300" name="Text Box 21"/>
            <p:cNvSpPr txBox="1">
              <a:spLocks noChangeArrowheads="1"/>
            </p:cNvSpPr>
            <p:nvPr/>
          </p:nvSpPr>
          <p:spPr bwMode="auto">
            <a:xfrm rot="3542035">
              <a:off x="3713" y="1330"/>
              <a:ext cx="100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FF00"/>
                  </a:solidFill>
                  <a:latin typeface="Arial" panose="020B0604020202020204" pitchFamily="34" charset="0"/>
                </a:rPr>
                <a:t>faster</a:t>
              </a:r>
            </a:p>
          </p:txBody>
        </p:sp>
        <p:sp>
          <p:nvSpPr>
            <p:cNvPr id="12301" name="Text Box 22"/>
            <p:cNvSpPr txBox="1">
              <a:spLocks noChangeArrowheads="1"/>
            </p:cNvSpPr>
            <p:nvPr/>
          </p:nvSpPr>
          <p:spPr bwMode="auto">
            <a:xfrm rot="3542035">
              <a:off x="4682" y="2963"/>
              <a:ext cx="100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solidFill>
                    <a:srgbClr val="FFFF00"/>
                  </a:solidFill>
                  <a:latin typeface="Arial" panose="020B0604020202020204" pitchFamily="34" charset="0"/>
                </a:rPr>
                <a:t>slower</a:t>
              </a:r>
            </a:p>
          </p:txBody>
        </p:sp>
      </p:grpSp>
    </p:spTree>
    <p:extLst>
      <p:ext uri="{BB962C8B-B14F-4D97-AF65-F5344CB8AC3E}">
        <p14:creationId xmlns:p14="http://schemas.microsoft.com/office/powerpoint/2010/main" val="2166509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499"/>
                                          </p:stCondLst>
                                        </p:cTn>
                                        <p:tgtEl>
                                          <p:spTgt spid="373787">
                                            <p:txEl>
                                              <p:pRg st="0" end="0"/>
                                            </p:txEl>
                                          </p:spTgt>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nodeType="afterEffect">
                                  <p:stCondLst>
                                    <p:cond delay="1000"/>
                                  </p:stCondLst>
                                  <p:childTnLst>
                                    <p:set>
                                      <p:cBhvr>
                                        <p:cTn id="15" dur="1" fill="hold">
                                          <p:stCondLst>
                                            <p:cond delay="499"/>
                                          </p:stCondLst>
                                        </p:cTn>
                                        <p:tgtEl>
                                          <p:spTgt spid="3"/>
                                        </p:tgtEl>
                                        <p:attrNameLst>
                                          <p:attrName>style.visibility</p:attrName>
                                        </p:attrNameLst>
                                      </p:cBhvr>
                                      <p:to>
                                        <p:strVal val="visible"/>
                                      </p:to>
                                    </p:set>
                                  </p:childTnLst>
                                </p:cTn>
                              </p:par>
                            </p:childTnLst>
                          </p:cTn>
                        </p:par>
                        <p:par>
                          <p:cTn id="16" fill="hold" nodeType="afterGroup">
                            <p:stCondLst>
                              <p:cond delay="5000"/>
                            </p:stCondLst>
                            <p:childTnLst>
                              <p:par>
                                <p:cTn id="17" presetID="1" presetClass="entr" presetSubtype="0" fill="hold" nodeType="afterEffect">
                                  <p:stCondLst>
                                    <p:cond delay="100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87" grpId="0" build="p" autoUpdateAnimBg="0" advAuto="100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altLang="en-US" smtClean="0"/>
              <a:t>Optical Memory</a:t>
            </a:r>
          </a:p>
        </p:txBody>
      </p:sp>
      <p:sp>
        <p:nvSpPr>
          <p:cNvPr id="15363" name="Rectangle 3"/>
          <p:cNvSpPr>
            <a:spLocks noGrp="1" noChangeArrowheads="1"/>
          </p:cNvSpPr>
          <p:nvPr>
            <p:ph idx="1"/>
          </p:nvPr>
        </p:nvSpPr>
        <p:spPr/>
        <p:txBody>
          <a:bodyPr/>
          <a:lstStyle/>
          <a:p>
            <a:pPr eaLnBrk="1" hangingPunct="1">
              <a:lnSpc>
                <a:spcPct val="80000"/>
              </a:lnSpc>
            </a:pPr>
            <a:r>
              <a:rPr lang="en-GB" altLang="en-US" sz="2400" smtClean="0"/>
              <a:t>High capacity</a:t>
            </a:r>
          </a:p>
          <a:p>
            <a:pPr lvl="1" eaLnBrk="1" hangingPunct="1">
              <a:lnSpc>
                <a:spcPct val="80000"/>
              </a:lnSpc>
            </a:pPr>
            <a:r>
              <a:rPr lang="en-GB" altLang="en-US" sz="2000" smtClean="0"/>
              <a:t>CD – 650 MB</a:t>
            </a:r>
          </a:p>
          <a:p>
            <a:pPr lvl="1" eaLnBrk="1" hangingPunct="1">
              <a:lnSpc>
                <a:spcPct val="80000"/>
              </a:lnSpc>
            </a:pPr>
            <a:r>
              <a:rPr lang="en-GB" altLang="en-US" sz="2000" smtClean="0"/>
              <a:t>DVD – 4.7 GB ~ 17 GB</a:t>
            </a:r>
          </a:p>
          <a:p>
            <a:pPr eaLnBrk="1" hangingPunct="1">
              <a:lnSpc>
                <a:spcPct val="80000"/>
              </a:lnSpc>
            </a:pPr>
            <a:r>
              <a:rPr lang="en-GB" altLang="en-US" sz="2400" smtClean="0"/>
              <a:t>Slow access time ~ 100 ms</a:t>
            </a:r>
          </a:p>
          <a:p>
            <a:pPr eaLnBrk="1" hangingPunct="1">
              <a:lnSpc>
                <a:spcPct val="80000"/>
              </a:lnSpc>
            </a:pPr>
            <a:r>
              <a:rPr lang="en-GB" altLang="en-US" sz="2400" smtClean="0"/>
              <a:t>Slow transfer rate</a:t>
            </a:r>
          </a:p>
          <a:p>
            <a:pPr lvl="1" eaLnBrk="1" hangingPunct="1">
              <a:lnSpc>
                <a:spcPct val="80000"/>
              </a:lnSpc>
            </a:pPr>
            <a:r>
              <a:rPr lang="en-GB" altLang="en-US" sz="2000" smtClean="0"/>
              <a:t>1X = 150 KB/s</a:t>
            </a:r>
          </a:p>
          <a:p>
            <a:pPr lvl="1" eaLnBrk="1" hangingPunct="1">
              <a:lnSpc>
                <a:spcPct val="80000"/>
              </a:lnSpc>
            </a:pPr>
            <a:r>
              <a:rPr lang="en-GB" altLang="en-US" sz="2000" smtClean="0"/>
              <a:t>40X = 40 * 150 KB/s = 6 MB/s</a:t>
            </a:r>
          </a:p>
          <a:p>
            <a:pPr eaLnBrk="1" hangingPunct="1">
              <a:lnSpc>
                <a:spcPct val="80000"/>
              </a:lnSpc>
            </a:pPr>
            <a:r>
              <a:rPr lang="en-GB" altLang="en-US" sz="2400" smtClean="0"/>
              <a:t>Low cost media</a:t>
            </a:r>
          </a:p>
          <a:p>
            <a:pPr eaLnBrk="1" hangingPunct="1">
              <a:lnSpc>
                <a:spcPct val="80000"/>
              </a:lnSpc>
            </a:pPr>
            <a:r>
              <a:rPr lang="en-GB" altLang="en-US" sz="2400" smtClean="0"/>
              <a:t>Non-Volatile</a:t>
            </a:r>
          </a:p>
          <a:p>
            <a:pPr eaLnBrk="1" hangingPunct="1">
              <a:lnSpc>
                <a:spcPct val="80000"/>
              </a:lnSpc>
            </a:pPr>
            <a:r>
              <a:rPr lang="en-GB" altLang="en-US" sz="2400" smtClean="0"/>
              <a:t>Removability – Easy to carry </a:t>
            </a:r>
          </a:p>
          <a:p>
            <a:pPr eaLnBrk="1" hangingPunct="1">
              <a:lnSpc>
                <a:spcPct val="80000"/>
              </a:lnSpc>
            </a:pPr>
            <a:r>
              <a:rPr lang="en-GB" altLang="en-US" sz="2400" smtClean="0"/>
              <a:t>Built in dust protection</a:t>
            </a:r>
          </a:p>
          <a:p>
            <a:pPr eaLnBrk="1" hangingPunct="1">
              <a:lnSpc>
                <a:spcPct val="80000"/>
              </a:lnSpc>
            </a:pPr>
            <a:r>
              <a:rPr lang="en-GB" altLang="en-US" sz="2400" smtClean="0"/>
              <a:t>Reliability – non-contact operation, no wear/friction</a:t>
            </a: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53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51821B-8B5B-48BD-958F-DA54FF79F70E}" type="slidenum">
              <a:rPr lang="en-US" altLang="en-US" sz="1400">
                <a:latin typeface="Times New Roman" panose="02020603050405020304" pitchFamily="18" charset="0"/>
              </a:rPr>
              <a:pPr>
                <a:spcBef>
                  <a:spcPct val="0"/>
                </a:spcBef>
                <a:buFontTx/>
                <a:buNone/>
              </a:pPr>
              <a:t>47</a:t>
            </a:fld>
            <a:endParaRPr lang="en-US" altLang="en-US" sz="1400">
              <a:latin typeface="Times New Roman" panose="02020603050405020304" pitchFamily="18" charset="0"/>
            </a:endParaRPr>
          </a:p>
        </p:txBody>
      </p:sp>
      <p:pic>
        <p:nvPicPr>
          <p:cNvPr id="546820" name="Picture 4" descr="cd rom cross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4273550"/>
            <a:ext cx="28194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6821" name="Picture 5" descr="CD ROM concentric 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1484313"/>
            <a:ext cx="24447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895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46820"/>
                                        </p:tgtEl>
                                        <p:attrNameLst>
                                          <p:attrName>style.visibility</p:attrName>
                                        </p:attrNameLst>
                                      </p:cBhvr>
                                      <p:to>
                                        <p:strVal val="visible"/>
                                      </p:to>
                                    </p:set>
                                    <p:anim calcmode="lin" valueType="num">
                                      <p:cBhvr additive="base">
                                        <p:cTn id="7" dur="500" fill="hold"/>
                                        <p:tgtEl>
                                          <p:spTgt spid="546820"/>
                                        </p:tgtEl>
                                        <p:attrNameLst>
                                          <p:attrName>ppt_x</p:attrName>
                                        </p:attrNameLst>
                                      </p:cBhvr>
                                      <p:tavLst>
                                        <p:tav tm="0">
                                          <p:val>
                                            <p:strVal val="0-#ppt_w/2"/>
                                          </p:val>
                                        </p:tav>
                                        <p:tav tm="100000">
                                          <p:val>
                                            <p:strVal val="#ppt_x"/>
                                          </p:val>
                                        </p:tav>
                                      </p:tavLst>
                                    </p:anim>
                                    <p:anim calcmode="lin" valueType="num">
                                      <p:cBhvr additive="base">
                                        <p:cTn id="8" dur="500" fill="hold"/>
                                        <p:tgtEl>
                                          <p:spTgt spid="54682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546821"/>
                                        </p:tgtEl>
                                        <p:attrNameLst>
                                          <p:attrName>style.visibility</p:attrName>
                                        </p:attrNameLst>
                                      </p:cBhvr>
                                      <p:to>
                                        <p:strVal val="visible"/>
                                      </p:to>
                                    </p:set>
                                    <p:anim calcmode="lin" valueType="num">
                                      <p:cBhvr additive="base">
                                        <p:cTn id="12" dur="500" fill="hold"/>
                                        <p:tgtEl>
                                          <p:spTgt spid="546821"/>
                                        </p:tgtEl>
                                        <p:attrNameLst>
                                          <p:attrName>ppt_x</p:attrName>
                                        </p:attrNameLst>
                                      </p:cBhvr>
                                      <p:tavLst>
                                        <p:tav tm="0">
                                          <p:val>
                                            <p:strVal val="0-#ppt_w/2"/>
                                          </p:val>
                                        </p:tav>
                                        <p:tav tm="100000">
                                          <p:val>
                                            <p:strVal val="#ppt_x"/>
                                          </p:val>
                                        </p:tav>
                                      </p:tavLst>
                                    </p:anim>
                                    <p:anim calcmode="lin" valueType="num">
                                      <p:cBhvr additive="base">
                                        <p:cTn id="13" dur="500" fill="hold"/>
                                        <p:tgtEl>
                                          <p:spTgt spid="5468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altLang="en-US" smtClean="0"/>
              <a:t>How a DVD Drive Works</a:t>
            </a:r>
            <a:r>
              <a:rPr lang="en-US" altLang="en-US" smtClean="0"/>
              <a:t> </a:t>
            </a:r>
            <a:endParaRPr lang="en-GB" altLang="en-US" sz="5400" smtClean="0"/>
          </a:p>
        </p:txBody>
      </p:sp>
      <p:graphicFrame>
        <p:nvGraphicFramePr>
          <p:cNvPr id="16387" name="Object 3"/>
          <p:cNvGraphicFramePr>
            <a:graphicFrameLocks noGrp="1" noChangeAspect="1"/>
          </p:cNvGraphicFramePr>
          <p:nvPr>
            <p:ph idx="1"/>
          </p:nvPr>
        </p:nvGraphicFramePr>
        <p:xfrm>
          <a:off x="2306638" y="1965325"/>
          <a:ext cx="4808537" cy="3714750"/>
        </p:xfrm>
        <a:graphic>
          <a:graphicData uri="http://schemas.openxmlformats.org/presentationml/2006/ole">
            <mc:AlternateContent xmlns:mc="http://schemas.openxmlformats.org/markup-compatibility/2006">
              <mc:Choice xmlns:v="urn:schemas-microsoft-com:vml" Requires="v">
                <p:oleObj spid="_x0000_s2051" name="Photo Editor Photo" r:id="rId4" imgW="6163535" imgH="4761905" progId="MSPhotoEd.3">
                  <p:embed/>
                </p:oleObj>
              </mc:Choice>
              <mc:Fallback>
                <p:oleObj name="Photo Editor Photo" r:id="rId4" imgW="6163535" imgH="4761905" progId="MSPhotoEd.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638" y="1965325"/>
                        <a:ext cx="4808537" cy="371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019671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altLang="en-US" smtClean="0"/>
              <a:t>Solid State Memory SSD</a:t>
            </a:r>
          </a:p>
        </p:txBody>
      </p:sp>
      <p:sp>
        <p:nvSpPr>
          <p:cNvPr id="17411" name="Rectangle 3"/>
          <p:cNvSpPr>
            <a:spLocks noGrp="1" noChangeArrowheads="1"/>
          </p:cNvSpPr>
          <p:nvPr>
            <p:ph idx="1"/>
          </p:nvPr>
        </p:nvSpPr>
        <p:spPr>
          <a:xfrm>
            <a:off x="685800" y="1981200"/>
            <a:ext cx="4672013" cy="4114800"/>
          </a:xfrm>
        </p:spPr>
        <p:txBody>
          <a:bodyPr/>
          <a:lstStyle/>
          <a:p>
            <a:pPr eaLnBrk="1" hangingPunct="1"/>
            <a:r>
              <a:rPr lang="en-GB" altLang="en-US" sz="2400" smtClean="0"/>
              <a:t>Flash drive (EEPROM)</a:t>
            </a:r>
          </a:p>
          <a:p>
            <a:pPr eaLnBrk="1" hangingPunct="1"/>
            <a:r>
              <a:rPr lang="en-GB" altLang="en-US" sz="2400" smtClean="0"/>
              <a:t>Fast access time</a:t>
            </a:r>
          </a:p>
          <a:p>
            <a:pPr eaLnBrk="1" hangingPunct="1"/>
            <a:r>
              <a:rPr lang="en-GB" altLang="en-US" sz="2400" smtClean="0"/>
              <a:t>Non-volatile</a:t>
            </a:r>
          </a:p>
          <a:p>
            <a:pPr eaLnBrk="1" hangingPunct="1"/>
            <a:r>
              <a:rPr lang="en-GB" altLang="en-US" sz="2400" smtClean="0"/>
              <a:t>Small physical size</a:t>
            </a:r>
          </a:p>
          <a:p>
            <a:pPr lvl="1" eaLnBrk="1" hangingPunct="1"/>
            <a:r>
              <a:rPr lang="en-GB" altLang="en-US" sz="2000" smtClean="0"/>
              <a:t>Easy to carry </a:t>
            </a:r>
          </a:p>
          <a:p>
            <a:pPr eaLnBrk="1" hangingPunct="1"/>
            <a:r>
              <a:rPr lang="en-GB" altLang="en-US" sz="2400" smtClean="0"/>
              <a:t>Ruggedness and good durability</a:t>
            </a:r>
          </a:p>
          <a:p>
            <a:pPr eaLnBrk="1" hangingPunct="1"/>
            <a:r>
              <a:rPr lang="en-GB" altLang="en-US" sz="2400" smtClean="0"/>
              <a:t>low power consumption</a:t>
            </a:r>
          </a:p>
          <a:p>
            <a:pPr lvl="1" eaLnBrk="1" hangingPunct="1"/>
            <a:r>
              <a:rPr lang="en-GB" altLang="en-US" sz="2000" smtClean="0"/>
              <a:t>little heat generation</a:t>
            </a:r>
          </a:p>
          <a:p>
            <a:pPr lvl="1" eaLnBrk="1" hangingPunct="1"/>
            <a:r>
              <a:rPr lang="en-GB" altLang="en-US" sz="2000" smtClean="0"/>
              <a:t>quiet operation</a:t>
            </a:r>
          </a:p>
          <a:p>
            <a:pPr eaLnBrk="1" hangingPunct="1"/>
            <a:endParaRPr lang="en-GB" altLang="en-US" sz="2400" smtClean="0"/>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1D491D5-1BC5-454C-8E79-CCBBF005D38C}" type="slidenum">
              <a:rPr lang="en-US" altLang="en-US" sz="1400">
                <a:latin typeface="Times New Roman" panose="02020603050405020304" pitchFamily="18" charset="0"/>
              </a:rPr>
              <a:pPr>
                <a:spcBef>
                  <a:spcPct val="0"/>
                </a:spcBef>
                <a:buFontTx/>
                <a:buNone/>
              </a:pPr>
              <a:t>49</a:t>
            </a:fld>
            <a:endParaRPr lang="en-US" altLang="en-US" sz="1400">
              <a:latin typeface="Times New Roman" panose="02020603050405020304" pitchFamily="18" charset="0"/>
            </a:endParaRPr>
          </a:p>
        </p:txBody>
      </p:sp>
      <p:sp>
        <p:nvSpPr>
          <p:cNvPr id="17414" name="Rectangle 3"/>
          <p:cNvSpPr txBox="1">
            <a:spLocks noChangeArrowheads="1"/>
          </p:cNvSpPr>
          <p:nvPr/>
        </p:nvSpPr>
        <p:spPr bwMode="auto">
          <a:xfrm>
            <a:off x="4929188" y="2000250"/>
            <a:ext cx="35718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rgbClr val="9999FF"/>
              </a:buClr>
              <a:buSzPct val="72000"/>
              <a:buFont typeface="Monotype Sorts" pitchFamily="2" charset="2"/>
              <a:buChar char="n"/>
            </a:pPr>
            <a:r>
              <a:rPr lang="en-GB" altLang="en-US" sz="1800" i="1">
                <a:latin typeface="Arial" panose="020B0604020202020204" pitchFamily="34" charset="0"/>
              </a:rPr>
              <a:t>Many incompatible formats</a:t>
            </a:r>
          </a:p>
          <a:p>
            <a:pPr lvl="1">
              <a:buClr>
                <a:schemeClr val="folHlink"/>
              </a:buClr>
              <a:buFontTx/>
              <a:buChar char="•"/>
            </a:pPr>
            <a:r>
              <a:rPr lang="en-GB" altLang="en-US" sz="1800" i="1">
                <a:latin typeface="Arial" panose="020B0604020202020204" pitchFamily="34" charset="0"/>
              </a:rPr>
              <a:t>lack of storage capacity</a:t>
            </a:r>
          </a:p>
          <a:p>
            <a:pPr lvl="1">
              <a:buClr>
                <a:schemeClr val="folHlink"/>
              </a:buClr>
              <a:buFontTx/>
              <a:buChar char="•"/>
            </a:pPr>
            <a:r>
              <a:rPr lang="en-GB" altLang="en-US" sz="1800" i="1">
                <a:latin typeface="Arial" panose="020B0604020202020204" pitchFamily="34" charset="0"/>
              </a:rPr>
              <a:t>Expensive but price coming down fast</a:t>
            </a:r>
          </a:p>
          <a:p>
            <a:pPr>
              <a:buClr>
                <a:srgbClr val="9999FF"/>
              </a:buClr>
              <a:buSzPct val="72000"/>
              <a:buFont typeface="Monotype Sorts" pitchFamily="2" charset="2"/>
              <a:buChar char="n"/>
            </a:pPr>
            <a:endParaRPr lang="en-GB" altLang="en-US" sz="2400">
              <a:latin typeface="Arial" panose="020B0604020202020204" pitchFamily="34" charset="0"/>
            </a:endParaRPr>
          </a:p>
        </p:txBody>
      </p:sp>
      <p:pic>
        <p:nvPicPr>
          <p:cNvPr id="17415" name="Picture 2" descr="samsung_64gb_s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3284538"/>
            <a:ext cx="4386262"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553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Magnetic Storage Terms</a:t>
            </a:r>
          </a:p>
        </p:txBody>
      </p:sp>
      <p:sp>
        <p:nvSpPr>
          <p:cNvPr id="3" name="Content Placeholder 2"/>
          <p:cNvSpPr>
            <a:spLocks noGrp="1"/>
          </p:cNvSpPr>
          <p:nvPr>
            <p:ph idx="1"/>
          </p:nvPr>
        </p:nvSpPr>
        <p:spPr/>
        <p:txBody>
          <a:bodyPr>
            <a:normAutofit fontScale="70000" lnSpcReduction="20000"/>
          </a:bodyPr>
          <a:lstStyle/>
          <a:p>
            <a:r>
              <a:rPr lang="en-SG" dirty="0"/>
              <a:t>A disk consists of one or more </a:t>
            </a:r>
            <a:r>
              <a:rPr lang="en-SG" dirty="0" smtClean="0"/>
              <a:t>metal/glass </a:t>
            </a:r>
            <a:r>
              <a:rPr lang="en-SG" dirty="0"/>
              <a:t>platters which may </a:t>
            </a:r>
            <a:r>
              <a:rPr lang="en-SG" dirty="0" smtClean="0"/>
              <a:t>be accessed </a:t>
            </a:r>
            <a:r>
              <a:rPr lang="en-SG" dirty="0"/>
              <a:t>on 1 or 2 surfaces.</a:t>
            </a:r>
          </a:p>
          <a:p>
            <a:r>
              <a:rPr lang="en-SG" dirty="0" smtClean="0"/>
              <a:t>Each </a:t>
            </a:r>
            <a:r>
              <a:rPr lang="en-SG" dirty="0"/>
              <a:t>platter is divided into a number of concentric tracks.</a:t>
            </a:r>
          </a:p>
          <a:p>
            <a:r>
              <a:rPr lang="en-SG" dirty="0" smtClean="0"/>
              <a:t>A </a:t>
            </a:r>
            <a:r>
              <a:rPr lang="en-SG" dirty="0"/>
              <a:t>cylinder is made up of a track on each of the platters at the </a:t>
            </a:r>
            <a:r>
              <a:rPr lang="en-SG" dirty="0" smtClean="0"/>
              <a:t>same horizontal </a:t>
            </a:r>
            <a:r>
              <a:rPr lang="en-SG" dirty="0"/>
              <a:t>position.</a:t>
            </a:r>
          </a:p>
          <a:p>
            <a:r>
              <a:rPr lang="en-SG" dirty="0" smtClean="0"/>
              <a:t>Each </a:t>
            </a:r>
            <a:r>
              <a:rPr lang="en-SG" dirty="0"/>
              <a:t>track is divided into sectors which usually hold 512 bytes </a:t>
            </a:r>
            <a:r>
              <a:rPr lang="en-SG" dirty="0" smtClean="0"/>
              <a:t>of user data</a:t>
            </a:r>
            <a:r>
              <a:rPr lang="en-SG" dirty="0"/>
              <a:t>.</a:t>
            </a:r>
          </a:p>
          <a:p>
            <a:r>
              <a:rPr lang="en-SG" dirty="0" smtClean="0"/>
              <a:t>Outside </a:t>
            </a:r>
            <a:r>
              <a:rPr lang="en-SG" dirty="0"/>
              <a:t>tracks </a:t>
            </a:r>
            <a:r>
              <a:rPr lang="en-SG" dirty="0" smtClean="0"/>
              <a:t>(OD)may </a:t>
            </a:r>
            <a:r>
              <a:rPr lang="en-SG" dirty="0"/>
              <a:t>hold more information than inside tracks </a:t>
            </a:r>
            <a:r>
              <a:rPr lang="en-SG" dirty="0" smtClean="0"/>
              <a:t>(ID) on a platter</a:t>
            </a:r>
            <a:r>
              <a:rPr lang="en-SG" dirty="0"/>
              <a:t>.</a:t>
            </a:r>
          </a:p>
          <a:p>
            <a:r>
              <a:rPr lang="en-SG" dirty="0" smtClean="0"/>
              <a:t>The </a:t>
            </a:r>
            <a:r>
              <a:rPr lang="en-SG" dirty="0"/>
              <a:t>platters spin at a high speed measured in RPM.</a:t>
            </a:r>
          </a:p>
          <a:p>
            <a:r>
              <a:rPr lang="en-SG" dirty="0" smtClean="0"/>
              <a:t>Seek time </a:t>
            </a:r>
            <a:r>
              <a:rPr lang="en-SG" dirty="0"/>
              <a:t>is the time taken for the Read/Write head to </a:t>
            </a:r>
            <a:r>
              <a:rPr lang="en-SG" dirty="0" smtClean="0"/>
              <a:t>move from one track </a:t>
            </a:r>
            <a:r>
              <a:rPr lang="en-SG" dirty="0"/>
              <a:t>to another for information.</a:t>
            </a:r>
          </a:p>
          <a:p>
            <a:r>
              <a:rPr lang="en-SG" dirty="0" smtClean="0"/>
              <a:t>The </a:t>
            </a:r>
            <a:r>
              <a:rPr lang="en-SG" dirty="0"/>
              <a:t>amount of data that the drive can read/write </a:t>
            </a:r>
            <a:r>
              <a:rPr lang="en-SG" dirty="0" smtClean="0"/>
              <a:t>per second is </a:t>
            </a:r>
            <a:r>
              <a:rPr lang="en-SG" dirty="0"/>
              <a:t>known as </a:t>
            </a:r>
            <a:r>
              <a:rPr lang="en-SG" dirty="0" smtClean="0"/>
              <a:t>the data </a:t>
            </a:r>
            <a:r>
              <a:rPr lang="en-SG" dirty="0"/>
              <a:t>access rate.</a:t>
            </a:r>
          </a:p>
        </p:txBody>
      </p:sp>
    </p:spTree>
    <p:extLst>
      <p:ext uri="{BB962C8B-B14F-4D97-AF65-F5344CB8AC3E}">
        <p14:creationId xmlns:p14="http://schemas.microsoft.com/office/powerpoint/2010/main" val="29969467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ltLang="en-US" smtClean="0"/>
              <a:t>NAND Flash</a:t>
            </a:r>
          </a:p>
        </p:txBody>
      </p:sp>
      <p:sp>
        <p:nvSpPr>
          <p:cNvPr id="18435" name="Rectangle 3"/>
          <p:cNvSpPr>
            <a:spLocks noGrp="1" noChangeArrowheads="1"/>
          </p:cNvSpPr>
          <p:nvPr>
            <p:ph idx="1"/>
          </p:nvPr>
        </p:nvSpPr>
        <p:spPr/>
        <p:txBody>
          <a:bodyPr/>
          <a:lstStyle/>
          <a:p>
            <a:pPr eaLnBrk="1" hangingPunct="1"/>
            <a:r>
              <a:rPr lang="en-GB" altLang="en-US" sz="2800" smtClean="0"/>
              <a:t>NAND flash leverages electron tunnelling to store charges onto floating gates</a:t>
            </a:r>
          </a:p>
          <a:p>
            <a:pPr eaLnBrk="1" hangingPunct="1"/>
            <a:r>
              <a:rPr lang="en-GB" altLang="en-US" sz="2800" smtClean="0"/>
              <a:t>Charge storage creates voltage that is sensed – cell becomes programmed</a:t>
            </a: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84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1BAD6A-4D21-4183-A65C-96E5E1EB2F95}" type="slidenum">
              <a:rPr lang="en-US" altLang="en-US" sz="1400">
                <a:latin typeface="Times New Roman" panose="02020603050405020304" pitchFamily="18" charset="0"/>
              </a:rPr>
              <a:pPr>
                <a:spcBef>
                  <a:spcPct val="0"/>
                </a:spcBef>
                <a:buFontTx/>
                <a:buNone/>
              </a:pPr>
              <a:t>50</a:t>
            </a:fld>
            <a:endParaRPr lang="en-US" altLang="en-US" sz="1400">
              <a:latin typeface="Times New Roman" panose="02020603050405020304" pitchFamily="18" charset="0"/>
            </a:endParaRPr>
          </a:p>
        </p:txBody>
      </p:sp>
      <p:pic>
        <p:nvPicPr>
          <p:cNvPr id="18438"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933825"/>
            <a:ext cx="4033838"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0376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ltLang="en-US" smtClean="0"/>
              <a:t>SLC versus MLC</a:t>
            </a:r>
          </a:p>
        </p:txBody>
      </p:sp>
      <p:sp>
        <p:nvSpPr>
          <p:cNvPr id="19459" name="Rectangle 3"/>
          <p:cNvSpPr>
            <a:spLocks noGrp="1" noChangeArrowheads="1"/>
          </p:cNvSpPr>
          <p:nvPr>
            <p:ph idx="1"/>
          </p:nvPr>
        </p:nvSpPr>
        <p:spPr>
          <a:xfrm>
            <a:off x="685800" y="1981200"/>
            <a:ext cx="4606925" cy="4114800"/>
          </a:xfrm>
        </p:spPr>
        <p:txBody>
          <a:bodyPr/>
          <a:lstStyle/>
          <a:p>
            <a:pPr eaLnBrk="1" hangingPunct="1"/>
            <a:r>
              <a:rPr lang="en-GB" altLang="en-US" sz="2800" smtClean="0"/>
              <a:t>SLC stores one bit per cell</a:t>
            </a:r>
          </a:p>
          <a:p>
            <a:pPr eaLnBrk="1" hangingPunct="1"/>
            <a:endParaRPr lang="en-GB" altLang="en-US" sz="2800" smtClean="0"/>
          </a:p>
          <a:p>
            <a:pPr eaLnBrk="1" hangingPunct="1"/>
            <a:r>
              <a:rPr lang="en-GB" altLang="en-US" sz="2800" smtClean="0"/>
              <a:t>MLC utilizes multiple voltage states to store two or more bits per cell.</a:t>
            </a:r>
          </a:p>
          <a:p>
            <a:pPr eaLnBrk="1" hangingPunct="1"/>
            <a:r>
              <a:rPr lang="en-SG" altLang="en-US" sz="2800" smtClean="0"/>
              <a:t>lower cost at higher data density</a:t>
            </a:r>
            <a:endParaRPr lang="en-GB" altLang="en-US" sz="2800" smtClean="0"/>
          </a:p>
        </p:txBody>
      </p:sp>
      <p:sp>
        <p:nvSpPr>
          <p:cNvPr id="194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FA5439A-F8E1-4F03-81BD-A8AE256912E9}" type="slidenum">
              <a:rPr lang="en-US" altLang="en-US" sz="1400">
                <a:latin typeface="Times New Roman" panose="02020603050405020304" pitchFamily="18" charset="0"/>
              </a:rPr>
              <a:pPr>
                <a:spcBef>
                  <a:spcPct val="0"/>
                </a:spcBef>
                <a:buFontTx/>
                <a:buNone/>
              </a:pPr>
              <a:t>51</a:t>
            </a:fld>
            <a:endParaRPr lang="en-US" altLang="en-US" sz="1400">
              <a:latin typeface="Times New Roman" panose="02020603050405020304" pitchFamily="18" charset="0"/>
            </a:endParaRPr>
          </a:p>
        </p:txBody>
      </p:sp>
      <p:sp>
        <p:nvSpPr>
          <p:cNvPr id="19462" name="Line 4"/>
          <p:cNvSpPr>
            <a:spLocks noChangeShapeType="1"/>
          </p:cNvSpPr>
          <p:nvPr/>
        </p:nvSpPr>
        <p:spPr bwMode="auto">
          <a:xfrm>
            <a:off x="5580063" y="1916113"/>
            <a:ext cx="0" cy="1584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3" name="Line 5"/>
          <p:cNvSpPr>
            <a:spLocks noChangeShapeType="1"/>
          </p:cNvSpPr>
          <p:nvPr/>
        </p:nvSpPr>
        <p:spPr bwMode="auto">
          <a:xfrm>
            <a:off x="5364163" y="3357563"/>
            <a:ext cx="3384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4" name="Freeform 6"/>
          <p:cNvSpPr>
            <a:spLocks/>
          </p:cNvSpPr>
          <p:nvPr/>
        </p:nvSpPr>
        <p:spPr bwMode="auto">
          <a:xfrm>
            <a:off x="5580063" y="2193925"/>
            <a:ext cx="1512887" cy="1163638"/>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65" name="Freeform 7"/>
          <p:cNvSpPr>
            <a:spLocks/>
          </p:cNvSpPr>
          <p:nvPr/>
        </p:nvSpPr>
        <p:spPr bwMode="auto">
          <a:xfrm>
            <a:off x="7092950" y="2193925"/>
            <a:ext cx="1512888" cy="1163638"/>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66" name="Line 8"/>
          <p:cNvSpPr>
            <a:spLocks noChangeShapeType="1"/>
          </p:cNvSpPr>
          <p:nvPr/>
        </p:nvSpPr>
        <p:spPr bwMode="auto">
          <a:xfrm>
            <a:off x="7092950" y="2205038"/>
            <a:ext cx="0" cy="12239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7" name="Text Box 9"/>
          <p:cNvSpPr txBox="1">
            <a:spLocks noChangeArrowheads="1"/>
          </p:cNvSpPr>
          <p:nvPr/>
        </p:nvSpPr>
        <p:spPr bwMode="auto">
          <a:xfrm>
            <a:off x="6372225" y="191611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1400">
                <a:latin typeface="Times New Roman" panose="02020603050405020304" pitchFamily="18" charset="0"/>
              </a:rPr>
              <a:t>Reference point</a:t>
            </a:r>
          </a:p>
        </p:txBody>
      </p:sp>
      <p:sp>
        <p:nvSpPr>
          <p:cNvPr id="19468" name="Line 10"/>
          <p:cNvSpPr>
            <a:spLocks noChangeShapeType="1"/>
          </p:cNvSpPr>
          <p:nvPr/>
        </p:nvSpPr>
        <p:spPr bwMode="auto">
          <a:xfrm>
            <a:off x="5580063" y="4292600"/>
            <a:ext cx="0" cy="1584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9" name="Line 11"/>
          <p:cNvSpPr>
            <a:spLocks noChangeShapeType="1"/>
          </p:cNvSpPr>
          <p:nvPr/>
        </p:nvSpPr>
        <p:spPr bwMode="auto">
          <a:xfrm>
            <a:off x="5364163" y="5734050"/>
            <a:ext cx="3384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0" name="Freeform 12"/>
          <p:cNvSpPr>
            <a:spLocks/>
          </p:cNvSpPr>
          <p:nvPr/>
        </p:nvSpPr>
        <p:spPr bwMode="auto">
          <a:xfrm>
            <a:off x="5580063" y="4570413"/>
            <a:ext cx="792162" cy="1163637"/>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71" name="Freeform 13"/>
          <p:cNvSpPr>
            <a:spLocks/>
          </p:cNvSpPr>
          <p:nvPr/>
        </p:nvSpPr>
        <p:spPr bwMode="auto">
          <a:xfrm>
            <a:off x="7092950" y="4570413"/>
            <a:ext cx="792163" cy="1163637"/>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72" name="Line 14"/>
          <p:cNvSpPr>
            <a:spLocks noChangeShapeType="1"/>
          </p:cNvSpPr>
          <p:nvPr/>
        </p:nvSpPr>
        <p:spPr bwMode="auto">
          <a:xfrm>
            <a:off x="7092950" y="4581525"/>
            <a:ext cx="0" cy="12239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3" name="Text Box 15"/>
          <p:cNvSpPr txBox="1">
            <a:spLocks noChangeArrowheads="1"/>
          </p:cNvSpPr>
          <p:nvPr/>
        </p:nvSpPr>
        <p:spPr bwMode="auto">
          <a:xfrm>
            <a:off x="6443663" y="4005263"/>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1400">
                <a:latin typeface="Times New Roman" panose="02020603050405020304" pitchFamily="18" charset="0"/>
              </a:rPr>
              <a:t>Reference point</a:t>
            </a:r>
          </a:p>
        </p:txBody>
      </p:sp>
      <p:sp>
        <p:nvSpPr>
          <p:cNvPr id="19474" name="Text Box 16"/>
          <p:cNvSpPr txBox="1">
            <a:spLocks noChangeArrowheads="1"/>
          </p:cNvSpPr>
          <p:nvPr/>
        </p:nvSpPr>
        <p:spPr bwMode="auto">
          <a:xfrm>
            <a:off x="6227763" y="35004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1400">
                <a:latin typeface="Times New Roman" panose="02020603050405020304" pitchFamily="18" charset="0"/>
              </a:rPr>
              <a:t>SLC</a:t>
            </a:r>
          </a:p>
        </p:txBody>
      </p:sp>
      <p:sp>
        <p:nvSpPr>
          <p:cNvPr id="19475" name="Freeform 17"/>
          <p:cNvSpPr>
            <a:spLocks/>
          </p:cNvSpPr>
          <p:nvPr/>
        </p:nvSpPr>
        <p:spPr bwMode="auto">
          <a:xfrm>
            <a:off x="6372225" y="4581525"/>
            <a:ext cx="719138" cy="1163638"/>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76" name="Freeform 18"/>
          <p:cNvSpPr>
            <a:spLocks/>
          </p:cNvSpPr>
          <p:nvPr/>
        </p:nvSpPr>
        <p:spPr bwMode="auto">
          <a:xfrm>
            <a:off x="7885113" y="4581525"/>
            <a:ext cx="719137" cy="1163638"/>
          </a:xfrm>
          <a:custGeom>
            <a:avLst/>
            <a:gdLst>
              <a:gd name="T0" fmla="*/ 0 w 1179"/>
              <a:gd name="T1" fmla="*/ 2147483647 h 733"/>
              <a:gd name="T2" fmla="*/ 2147483647 w 1179"/>
              <a:gd name="T3" fmla="*/ 2147483647 h 733"/>
              <a:gd name="T4" fmla="*/ 2147483647 w 1179"/>
              <a:gd name="T5" fmla="*/ 2147483647 h 733"/>
              <a:gd name="T6" fmla="*/ 2147483647 w 1179"/>
              <a:gd name="T7" fmla="*/ 2147483647 h 733"/>
              <a:gd name="T8" fmla="*/ 2147483647 w 1179"/>
              <a:gd name="T9" fmla="*/ 2147483647 h 733"/>
              <a:gd name="T10" fmla="*/ 0 60000 65536"/>
              <a:gd name="T11" fmla="*/ 0 60000 65536"/>
              <a:gd name="T12" fmla="*/ 0 60000 65536"/>
              <a:gd name="T13" fmla="*/ 0 60000 65536"/>
              <a:gd name="T14" fmla="*/ 0 60000 65536"/>
              <a:gd name="T15" fmla="*/ 0 w 1179"/>
              <a:gd name="T16" fmla="*/ 0 h 733"/>
              <a:gd name="T17" fmla="*/ 1179 w 1179"/>
              <a:gd name="T18" fmla="*/ 733 h 733"/>
            </a:gdLst>
            <a:ahLst/>
            <a:cxnLst>
              <a:cxn ang="T10">
                <a:pos x="T0" y="T1"/>
              </a:cxn>
              <a:cxn ang="T11">
                <a:pos x="T2" y="T3"/>
              </a:cxn>
              <a:cxn ang="T12">
                <a:pos x="T4" y="T5"/>
              </a:cxn>
              <a:cxn ang="T13">
                <a:pos x="T6" y="T7"/>
              </a:cxn>
              <a:cxn ang="T14">
                <a:pos x="T8" y="T9"/>
              </a:cxn>
            </a:cxnLst>
            <a:rect l="T15" t="T16" r="T17" b="T18"/>
            <a:pathLst>
              <a:path w="1179" h="733">
                <a:moveTo>
                  <a:pt x="0" y="733"/>
                </a:moveTo>
                <a:cubicBezTo>
                  <a:pt x="132" y="657"/>
                  <a:pt x="265" y="581"/>
                  <a:pt x="363" y="460"/>
                </a:cubicBezTo>
                <a:cubicBezTo>
                  <a:pt x="461" y="339"/>
                  <a:pt x="514" y="14"/>
                  <a:pt x="590" y="7"/>
                </a:cubicBezTo>
                <a:cubicBezTo>
                  <a:pt x="666" y="0"/>
                  <a:pt x="719" y="294"/>
                  <a:pt x="817" y="415"/>
                </a:cubicBezTo>
                <a:cubicBezTo>
                  <a:pt x="915" y="536"/>
                  <a:pt x="1126" y="680"/>
                  <a:pt x="1179" y="733"/>
                </a:cubicBezTo>
              </a:path>
            </a:pathLst>
          </a:custGeom>
          <a:solidFill>
            <a:schemeClr val="hlink"/>
          </a:solidFill>
          <a:ln w="9525">
            <a:solidFill>
              <a:schemeClr val="tx1"/>
            </a:solidFill>
            <a:round/>
            <a:headEnd/>
            <a:tailEnd/>
          </a:ln>
        </p:spPr>
        <p:txBody>
          <a:bodyPr/>
          <a:lstStyle/>
          <a:p>
            <a:endParaRPr lang="en-SG"/>
          </a:p>
        </p:txBody>
      </p:sp>
      <p:sp>
        <p:nvSpPr>
          <p:cNvPr id="19477" name="Line 19"/>
          <p:cNvSpPr>
            <a:spLocks noChangeShapeType="1"/>
          </p:cNvSpPr>
          <p:nvPr/>
        </p:nvSpPr>
        <p:spPr bwMode="auto">
          <a:xfrm>
            <a:off x="7885113" y="4592638"/>
            <a:ext cx="0" cy="12239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8" name="Text Box 20"/>
          <p:cNvSpPr txBox="1">
            <a:spLocks noChangeArrowheads="1"/>
          </p:cNvSpPr>
          <p:nvPr/>
        </p:nvSpPr>
        <p:spPr bwMode="auto">
          <a:xfrm>
            <a:off x="7019925" y="3511550"/>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GB" altLang="en-US" sz="1400">
                <a:latin typeface="Times New Roman" panose="02020603050405020304" pitchFamily="18" charset="0"/>
              </a:rPr>
              <a:t>SLC</a:t>
            </a:r>
          </a:p>
        </p:txBody>
      </p:sp>
      <p:sp>
        <p:nvSpPr>
          <p:cNvPr id="19479" name="Line 21"/>
          <p:cNvSpPr>
            <a:spLocks noChangeShapeType="1"/>
          </p:cNvSpPr>
          <p:nvPr/>
        </p:nvSpPr>
        <p:spPr bwMode="auto">
          <a:xfrm>
            <a:off x="6372225" y="4581525"/>
            <a:ext cx="0" cy="12239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0" name="Line 22"/>
          <p:cNvSpPr>
            <a:spLocks noChangeShapeType="1"/>
          </p:cNvSpPr>
          <p:nvPr/>
        </p:nvSpPr>
        <p:spPr bwMode="auto">
          <a:xfrm flipH="1">
            <a:off x="6443663" y="4292600"/>
            <a:ext cx="21590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81" name="Line 23"/>
          <p:cNvSpPr>
            <a:spLocks noChangeShapeType="1"/>
          </p:cNvSpPr>
          <p:nvPr/>
        </p:nvSpPr>
        <p:spPr bwMode="auto">
          <a:xfrm>
            <a:off x="7596188" y="4292600"/>
            <a:ext cx="28892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82" name="Line 24"/>
          <p:cNvSpPr>
            <a:spLocks noChangeShapeType="1"/>
          </p:cNvSpPr>
          <p:nvPr/>
        </p:nvSpPr>
        <p:spPr bwMode="auto">
          <a:xfrm>
            <a:off x="7019925" y="4292600"/>
            <a:ext cx="730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Tree>
    <p:extLst>
      <p:ext uri="{BB962C8B-B14F-4D97-AF65-F5344CB8AC3E}">
        <p14:creationId xmlns:p14="http://schemas.microsoft.com/office/powerpoint/2010/main" val="1861282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altLang="en-US" sz="4000" smtClean="0"/>
              <a:t>Incursion of SSD in HDD Markets</a:t>
            </a:r>
          </a:p>
        </p:txBody>
      </p:sp>
      <p:sp>
        <p:nvSpPr>
          <p:cNvPr id="20483" name="Rectangle 3"/>
          <p:cNvSpPr>
            <a:spLocks noGrp="1" noChangeArrowheads="1"/>
          </p:cNvSpPr>
          <p:nvPr>
            <p:ph idx="1"/>
          </p:nvPr>
        </p:nvSpPr>
        <p:spPr/>
        <p:txBody>
          <a:bodyPr/>
          <a:lstStyle/>
          <a:p>
            <a:pPr eaLnBrk="1" hangingPunct="1">
              <a:lnSpc>
                <a:spcPct val="90000"/>
              </a:lnSpc>
            </a:pPr>
            <a:r>
              <a:rPr lang="en-GB" altLang="en-US" sz="2400" smtClean="0"/>
              <a:t>Enterprise systems and servers </a:t>
            </a:r>
          </a:p>
          <a:p>
            <a:pPr lvl="1" eaLnBrk="1" hangingPunct="1">
              <a:lnSpc>
                <a:spcPct val="90000"/>
              </a:lnSpc>
            </a:pPr>
            <a:r>
              <a:rPr lang="en-GB" altLang="en-US" sz="2400" smtClean="0"/>
              <a:t>Fewer SSD with high IOPS at low power consumption. </a:t>
            </a:r>
          </a:p>
          <a:p>
            <a:pPr lvl="1" eaLnBrk="1" hangingPunct="1">
              <a:lnSpc>
                <a:spcPct val="90000"/>
              </a:lnSpc>
            </a:pPr>
            <a:r>
              <a:rPr lang="en-GB" altLang="en-US" sz="2400" smtClean="0"/>
              <a:t>Multiple high capacity but cheaper HDDs is still needed. </a:t>
            </a:r>
          </a:p>
          <a:p>
            <a:pPr eaLnBrk="1" hangingPunct="1">
              <a:lnSpc>
                <a:spcPct val="90000"/>
              </a:lnSpc>
            </a:pPr>
            <a:endParaRPr lang="en-GB" altLang="en-US" sz="2400" smtClean="0"/>
          </a:p>
          <a:p>
            <a:pPr eaLnBrk="1" hangingPunct="1">
              <a:lnSpc>
                <a:spcPct val="90000"/>
              </a:lnSpc>
            </a:pPr>
            <a:r>
              <a:rPr lang="en-GB" altLang="en-US" sz="2400" smtClean="0"/>
              <a:t>Notebooks and Tab</a:t>
            </a:r>
          </a:p>
          <a:p>
            <a:pPr lvl="1" eaLnBrk="1" hangingPunct="1">
              <a:lnSpc>
                <a:spcPct val="90000"/>
              </a:lnSpc>
            </a:pPr>
            <a:r>
              <a:rPr lang="en-GB" altLang="en-US" sz="2400" smtClean="0"/>
              <a:t>Lower storage capacities favours SSDs. </a:t>
            </a:r>
          </a:p>
          <a:p>
            <a:pPr lvl="1" eaLnBrk="1" hangingPunct="1">
              <a:lnSpc>
                <a:spcPct val="90000"/>
              </a:lnSpc>
            </a:pPr>
            <a:r>
              <a:rPr lang="en-GB" altLang="en-US" sz="2400" smtClean="0"/>
              <a:t>SSDs are more costly than HDDs, </a:t>
            </a:r>
          </a:p>
          <a:p>
            <a:pPr lvl="1" eaLnBrk="1" hangingPunct="1">
              <a:lnSpc>
                <a:spcPct val="90000"/>
              </a:lnSpc>
            </a:pPr>
            <a:r>
              <a:rPr lang="en-GB" altLang="en-US" sz="2400" smtClean="0"/>
              <a:t>Fast start up and always on</a:t>
            </a:r>
          </a:p>
        </p:txBody>
      </p:sp>
      <p:sp>
        <p:nvSpPr>
          <p:cNvPr id="2048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2048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B52F09-2287-406F-BCA8-78E11E3AA699}" type="slidenum">
              <a:rPr lang="en-US" altLang="en-US" sz="1400">
                <a:latin typeface="Times New Roman" panose="02020603050405020304" pitchFamily="18" charset="0"/>
              </a:rPr>
              <a:pPr>
                <a:spcBef>
                  <a:spcPct val="0"/>
                </a:spcBef>
                <a:buFontTx/>
                <a:buNone/>
              </a:pPr>
              <a:t>52</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9519705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GB" altLang="en-US" smtClean="0"/>
              <a:t>SSD 2.5" vs HDD 2.5" </a:t>
            </a:r>
          </a:p>
        </p:txBody>
      </p:sp>
      <p:sp>
        <p:nvSpPr>
          <p:cNvPr id="2150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215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E3253E-7640-4D63-AA2D-8D91828D90FD}" type="slidenum">
              <a:rPr lang="en-US" altLang="en-US" sz="1400">
                <a:latin typeface="Times New Roman" panose="02020603050405020304" pitchFamily="18" charset="0"/>
              </a:rPr>
              <a:pPr>
                <a:spcBef>
                  <a:spcPct val="0"/>
                </a:spcBef>
                <a:buFontTx/>
                <a:buNone/>
              </a:pPr>
              <a:t>53</a:t>
            </a:fld>
            <a:endParaRPr lang="en-US" altLang="en-US" sz="1400">
              <a:latin typeface="Times New Roman" panose="02020603050405020304" pitchFamily="18" charset="0"/>
            </a:endParaRPr>
          </a:p>
        </p:txBody>
      </p:sp>
      <p:pic>
        <p:nvPicPr>
          <p:cNvPr id="21509" name="Picture 3" descr="img_ssdvsh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8" y="1916113"/>
            <a:ext cx="69119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2303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GB" altLang="en-US" smtClean="0">
                <a:solidFill>
                  <a:srgbClr val="FF0000"/>
                </a:solidFill>
              </a:rPr>
              <a:t>Activity: </a:t>
            </a:r>
            <a:r>
              <a:rPr lang="en-GB" altLang="en-US" sz="3200" smtClean="0"/>
              <a:t>Alternative Memory Devices</a:t>
            </a:r>
            <a:endParaRPr lang="en-GB" altLang="en-US" sz="3200" smtClean="0">
              <a:solidFill>
                <a:srgbClr val="FF0000"/>
              </a:solidFill>
            </a:endParaRPr>
          </a:p>
        </p:txBody>
      </p:sp>
      <p:sp>
        <p:nvSpPr>
          <p:cNvPr id="2253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smtClean="0">
                <a:latin typeface="Times New Roman" panose="02020603050405020304" pitchFamily="18" charset="0"/>
              </a:rPr>
              <a:t>Hard Disk Drive Basic</a:t>
            </a:r>
          </a:p>
        </p:txBody>
      </p:sp>
      <p:sp>
        <p:nvSpPr>
          <p:cNvPr id="22532" name="Slide Number Placeholder 4"/>
          <p:cNvSpPr txBox="1">
            <a:spLocks/>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418BE26-74D4-4861-BD28-CDEE3961443D}" type="slidenum">
              <a:rPr lang="en-US" altLang="en-US" sz="2000">
                <a:solidFill>
                  <a:srgbClr val="FFFFCC"/>
                </a:solidFill>
                <a:latin typeface="Times New Roman" panose="02020603050405020304" pitchFamily="18" charset="0"/>
              </a:rPr>
              <a:pPr algn="r" eaLnBrk="1" hangingPunct="1">
                <a:spcBef>
                  <a:spcPct val="0"/>
                </a:spcBef>
                <a:buFontTx/>
                <a:buNone/>
              </a:pPr>
              <a:t>54</a:t>
            </a:fld>
            <a:endParaRPr lang="en-US" altLang="en-US" sz="1400">
              <a:latin typeface="Times New Roman" panose="02020603050405020304" pitchFamily="18" charset="0"/>
            </a:endParaRPr>
          </a:p>
        </p:txBody>
      </p:sp>
      <p:graphicFrame>
        <p:nvGraphicFramePr>
          <p:cNvPr id="6" name="Table 5"/>
          <p:cNvGraphicFramePr>
            <a:graphicFrameLocks noGrp="1"/>
          </p:cNvGraphicFramePr>
          <p:nvPr/>
        </p:nvGraphicFramePr>
        <p:xfrm>
          <a:off x="1403350" y="2492375"/>
          <a:ext cx="6840538" cy="3752850"/>
        </p:xfrm>
        <a:graphic>
          <a:graphicData uri="http://schemas.openxmlformats.org/drawingml/2006/table">
            <a:tbl>
              <a:tblPr/>
              <a:tblGrid>
                <a:gridCol w="1709738"/>
                <a:gridCol w="1711325"/>
                <a:gridCol w="1709737"/>
                <a:gridCol w="1709738"/>
              </a:tblGrid>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1" i="0" u="none" strike="noStrike" cap="none" normalizeH="0" baseline="0" smtClean="0">
                        <a:ln>
                          <a:noFill/>
                        </a:ln>
                        <a:solidFill>
                          <a:srgbClr val="FFFFFF"/>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1" i="0" u="none" strike="noStrike" cap="none" normalizeH="0" baseline="0" smtClean="0">
                          <a:ln>
                            <a:noFill/>
                          </a:ln>
                          <a:solidFill>
                            <a:srgbClr val="FF0000"/>
                          </a:solidFill>
                          <a:effectLst/>
                          <a:latin typeface="Calibri" pitchFamily="34" charset="0"/>
                        </a:rPr>
                        <a:t>DRAM</a:t>
                      </a:r>
                      <a:endParaRPr kumimoji="0" lang="en-SG" altLang="en-US" sz="1800" b="1"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1" i="0" u="none" strike="noStrike" cap="none" normalizeH="0" baseline="0" smtClean="0">
                          <a:ln>
                            <a:noFill/>
                          </a:ln>
                          <a:solidFill>
                            <a:srgbClr val="FF0000"/>
                          </a:solidFill>
                          <a:effectLst/>
                          <a:latin typeface="Calibri" pitchFamily="34" charset="0"/>
                        </a:rPr>
                        <a:t>HDD</a:t>
                      </a:r>
                      <a:endParaRPr kumimoji="0" lang="en-SG" altLang="en-US" sz="1800" b="1"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1" i="0" u="none" strike="noStrike" cap="none" normalizeH="0" baseline="0" smtClean="0">
                          <a:ln>
                            <a:noFill/>
                          </a:ln>
                          <a:solidFill>
                            <a:srgbClr val="FF0000"/>
                          </a:solidFill>
                          <a:effectLst/>
                          <a:latin typeface="Calibri" pitchFamily="34" charset="0"/>
                        </a:rPr>
                        <a:t>DVD</a:t>
                      </a:r>
                      <a:endParaRPr kumimoji="0" lang="en-SG" altLang="en-US" sz="1800" b="1"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rgbClr val="FF0000"/>
                          </a:solidFill>
                          <a:effectLst/>
                          <a:latin typeface="Calibri" pitchFamily="34" charset="0"/>
                        </a:rPr>
                        <a:t>Speed</a:t>
                      </a:r>
                      <a:endParaRPr kumimoji="0" lang="en-SG" altLang="en-US" sz="1800" b="0"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rgbClr val="FF0000"/>
                          </a:solidFill>
                          <a:effectLst/>
                          <a:latin typeface="Calibri" pitchFamily="34" charset="0"/>
                        </a:rPr>
                        <a:t>Capacity</a:t>
                      </a:r>
                      <a:endParaRPr kumimoji="0" lang="en-SG" altLang="en-US" sz="1800" b="0"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rgbClr val="FF0000"/>
                          </a:solidFill>
                          <a:effectLst/>
                          <a:latin typeface="Calibri" pitchFamily="34" charset="0"/>
                        </a:rPr>
                        <a:t>Price</a:t>
                      </a:r>
                      <a:endParaRPr kumimoji="0" lang="en-SG" altLang="en-US" sz="1800" b="0"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rgbClr val="FF0000"/>
                          </a:solidFill>
                          <a:effectLst/>
                          <a:latin typeface="Calibri" pitchFamily="34" charset="0"/>
                        </a:rPr>
                        <a:t>$/GB</a:t>
                      </a:r>
                      <a:endParaRPr kumimoji="0" lang="en-SG" altLang="en-US" sz="1800" b="0"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25475">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smtClean="0">
                          <a:ln>
                            <a:noFill/>
                          </a:ln>
                          <a:solidFill>
                            <a:srgbClr val="FF0000"/>
                          </a:solidFill>
                          <a:effectLst/>
                          <a:latin typeface="Calibri" pitchFamily="34" charset="0"/>
                        </a:rPr>
                        <a:t>Usage</a:t>
                      </a:r>
                      <a:endParaRPr kumimoji="0" lang="en-SG" altLang="en-US" sz="1800" b="0" i="0" u="none" strike="noStrike" cap="none" normalizeH="0" baseline="0" smtClean="0">
                        <a:ln>
                          <a:noFill/>
                        </a:ln>
                        <a:solidFill>
                          <a:srgbClr val="FF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fontAlgn="base">
                        <a:spcBef>
                          <a:spcPct val="20000"/>
                        </a:spcBef>
                        <a:spcAft>
                          <a:spcPct val="0"/>
                        </a:spcAft>
                        <a:buFont typeface="Arial" charset="0"/>
                        <a:defRPr>
                          <a:solidFill>
                            <a:schemeClr val="tx1"/>
                          </a:solidFill>
                          <a:latin typeface="Calibri" pitchFamily="34" charset="0"/>
                        </a:defRPr>
                      </a:lvl6pPr>
                      <a:lvl7pPr marL="2971800" indent="-228600" fontAlgn="base">
                        <a:spcBef>
                          <a:spcPct val="20000"/>
                        </a:spcBef>
                        <a:spcAft>
                          <a:spcPct val="0"/>
                        </a:spcAft>
                        <a:buFont typeface="Arial" charset="0"/>
                        <a:defRPr>
                          <a:solidFill>
                            <a:schemeClr val="tx1"/>
                          </a:solidFill>
                          <a:latin typeface="Calibri" pitchFamily="34" charset="0"/>
                        </a:defRPr>
                      </a:lvl7pPr>
                      <a:lvl8pPr marL="3429000" indent="-228600" fontAlgn="base">
                        <a:spcBef>
                          <a:spcPct val="20000"/>
                        </a:spcBef>
                        <a:spcAft>
                          <a:spcPct val="0"/>
                        </a:spcAft>
                        <a:buFont typeface="Arial" charset="0"/>
                        <a:defRPr>
                          <a:solidFill>
                            <a:schemeClr val="tx1"/>
                          </a:solidFill>
                          <a:latin typeface="Calibri" pitchFamily="34" charset="0"/>
                        </a:defRPr>
                      </a:lvl8pPr>
                      <a:lvl9pPr marL="3886200" indent="-228600" fontAlgn="base">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SG" altLang="en-US" sz="1800" b="0" i="0" u="none" strike="noStrike" cap="none" normalizeH="0" baseline="0" smtClean="0">
                        <a:ln>
                          <a:noFill/>
                        </a:ln>
                        <a:solidFill>
                          <a:srgbClr val="000000"/>
                        </a:solidFill>
                        <a:effectLst/>
                        <a:latin typeface="Calibri" pitchFamily="34" charset="0"/>
                      </a:endParaRPr>
                    </a:p>
                  </a:txBody>
                  <a:tcPr marL="91437" marR="91437"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357192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Overheads</a:t>
            </a:r>
          </a:p>
        </p:txBody>
      </p:sp>
      <p:sp>
        <p:nvSpPr>
          <p:cNvPr id="3" name="Content Placeholder 2"/>
          <p:cNvSpPr>
            <a:spLocks noGrp="1"/>
          </p:cNvSpPr>
          <p:nvPr>
            <p:ph idx="1"/>
          </p:nvPr>
        </p:nvSpPr>
        <p:spPr>
          <a:xfrm>
            <a:off x="457200" y="1600201"/>
            <a:ext cx="8229600" cy="2692896"/>
          </a:xfrm>
        </p:spPr>
        <p:txBody>
          <a:bodyPr>
            <a:normAutofit fontScale="77500" lnSpcReduction="20000"/>
          </a:bodyPr>
          <a:lstStyle/>
          <a:p>
            <a:r>
              <a:rPr lang="en-SG" dirty="0"/>
              <a:t>To read from disk, we must specify:</a:t>
            </a:r>
          </a:p>
          <a:p>
            <a:pPr lvl="1"/>
            <a:r>
              <a:rPr lang="en-SG" dirty="0" smtClean="0"/>
              <a:t>cylinder </a:t>
            </a:r>
            <a:r>
              <a:rPr lang="en-SG" dirty="0"/>
              <a:t>#, surface #, sector #, transfer size, </a:t>
            </a:r>
            <a:r>
              <a:rPr lang="en-SG" dirty="0" smtClean="0"/>
              <a:t>memory </a:t>
            </a:r>
            <a:r>
              <a:rPr lang="en-SG" dirty="0" smtClean="0"/>
              <a:t>address</a:t>
            </a:r>
          </a:p>
          <a:p>
            <a:pPr lvl="1"/>
            <a:r>
              <a:rPr lang="en-SG" dirty="0" smtClean="0"/>
              <a:t>CHS and LBA scheme</a:t>
            </a:r>
            <a:endParaRPr lang="en-SG" dirty="0"/>
          </a:p>
          <a:p>
            <a:pPr marL="342900" lvl="1" indent="-342900">
              <a:buFont typeface="Arial" pitchFamily="34" charset="0"/>
              <a:buChar char="•"/>
            </a:pPr>
            <a:r>
              <a:rPr lang="en-SG" dirty="0"/>
              <a:t>Transfer time: get bits off the </a:t>
            </a:r>
            <a:r>
              <a:rPr lang="en-SG" dirty="0" smtClean="0"/>
              <a:t>disk to computer</a:t>
            </a:r>
            <a:endParaRPr lang="en-SG" dirty="0"/>
          </a:p>
          <a:p>
            <a:r>
              <a:rPr lang="en-SG" dirty="0" smtClean="0"/>
              <a:t>Transfer </a:t>
            </a:r>
            <a:r>
              <a:rPr lang="en-SG" dirty="0"/>
              <a:t>time includes:</a:t>
            </a:r>
          </a:p>
          <a:p>
            <a:pPr lvl="1"/>
            <a:r>
              <a:rPr lang="en-SG" dirty="0" smtClean="0"/>
              <a:t>Seek </a:t>
            </a:r>
            <a:r>
              <a:rPr lang="en-SG" dirty="0"/>
              <a:t>time: to get to the track</a:t>
            </a:r>
          </a:p>
          <a:p>
            <a:pPr lvl="1"/>
            <a:r>
              <a:rPr lang="en-SG" dirty="0" smtClean="0"/>
              <a:t>Latency </a:t>
            </a:r>
            <a:r>
              <a:rPr lang="en-SG" dirty="0"/>
              <a:t>time: to get to the </a:t>
            </a:r>
            <a:r>
              <a:rPr lang="en-SG" dirty="0" smtClean="0"/>
              <a:t>sector</a:t>
            </a:r>
            <a:endParaRPr lang="en-SG" dirty="0"/>
          </a:p>
        </p:txBody>
      </p:sp>
      <p:sp>
        <p:nvSpPr>
          <p:cNvPr id="4" name="Oval 3"/>
          <p:cNvSpPr/>
          <p:nvPr/>
        </p:nvSpPr>
        <p:spPr>
          <a:xfrm>
            <a:off x="5076056" y="4005064"/>
            <a:ext cx="2592288" cy="244827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p:cNvSpPr/>
          <p:nvPr/>
        </p:nvSpPr>
        <p:spPr>
          <a:xfrm>
            <a:off x="5364088" y="4221088"/>
            <a:ext cx="2016224" cy="20162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p:cNvSpPr/>
          <p:nvPr/>
        </p:nvSpPr>
        <p:spPr>
          <a:xfrm>
            <a:off x="5652120" y="4581128"/>
            <a:ext cx="1440160" cy="129614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p:cNvCxnSpPr>
            <a:stCxn id="6" idx="1"/>
            <a:endCxn id="7" idx="1"/>
          </p:cNvCxnSpPr>
          <p:nvPr/>
        </p:nvCxnSpPr>
        <p:spPr>
          <a:xfrm>
            <a:off x="5659357" y="4516357"/>
            <a:ext cx="203670" cy="254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84168" y="4301209"/>
            <a:ext cx="101835" cy="279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816454" y="4586278"/>
            <a:ext cx="780342" cy="369332"/>
          </a:xfrm>
          <a:prstGeom prst="rect">
            <a:avLst/>
          </a:prstGeom>
        </p:spPr>
        <p:txBody>
          <a:bodyPr wrap="none">
            <a:spAutoFit/>
          </a:bodyPr>
          <a:lstStyle/>
          <a:p>
            <a:r>
              <a:rPr lang="en-SG" dirty="0"/>
              <a:t>Sector</a:t>
            </a:r>
          </a:p>
        </p:txBody>
      </p:sp>
      <p:sp>
        <p:nvSpPr>
          <p:cNvPr id="13" name="Rectangle 12"/>
          <p:cNvSpPr/>
          <p:nvPr/>
        </p:nvSpPr>
        <p:spPr>
          <a:xfrm>
            <a:off x="7956376" y="3909545"/>
            <a:ext cx="670568" cy="369332"/>
          </a:xfrm>
          <a:prstGeom prst="rect">
            <a:avLst/>
          </a:prstGeom>
        </p:spPr>
        <p:txBody>
          <a:bodyPr wrap="none">
            <a:spAutoFit/>
          </a:bodyPr>
          <a:lstStyle/>
          <a:p>
            <a:r>
              <a:rPr lang="en-SG" dirty="0"/>
              <a:t>Track</a:t>
            </a:r>
          </a:p>
        </p:txBody>
      </p:sp>
      <p:cxnSp>
        <p:nvCxnSpPr>
          <p:cNvPr id="15" name="Straight Arrow Connector 14"/>
          <p:cNvCxnSpPr/>
          <p:nvPr/>
        </p:nvCxnSpPr>
        <p:spPr>
          <a:xfrm flipH="1">
            <a:off x="7236296" y="4221088"/>
            <a:ext cx="720080" cy="5498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p:cNvCxnSpPr>
          <p:nvPr/>
        </p:nvCxnSpPr>
        <p:spPr>
          <a:xfrm flipV="1">
            <a:off x="4596796" y="4643650"/>
            <a:ext cx="1266231" cy="1272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014463" y="5229200"/>
            <a:ext cx="1143262" cy="369332"/>
          </a:xfrm>
          <a:prstGeom prst="rect">
            <a:avLst/>
          </a:prstGeom>
        </p:spPr>
        <p:txBody>
          <a:bodyPr wrap="none">
            <a:spAutoFit/>
          </a:bodyPr>
          <a:lstStyle/>
          <a:p>
            <a:r>
              <a:rPr lang="en-SG" dirty="0"/>
              <a:t>Seek Time</a:t>
            </a:r>
          </a:p>
        </p:txBody>
      </p:sp>
      <p:cxnSp>
        <p:nvCxnSpPr>
          <p:cNvPr id="22" name="Straight Arrow Connector 21"/>
          <p:cNvCxnSpPr/>
          <p:nvPr/>
        </p:nvCxnSpPr>
        <p:spPr>
          <a:xfrm flipV="1">
            <a:off x="5229911" y="5229200"/>
            <a:ext cx="782249" cy="144016"/>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Curved Up Arrow 31"/>
          <p:cNvSpPr/>
          <p:nvPr/>
        </p:nvSpPr>
        <p:spPr>
          <a:xfrm rot="18324871">
            <a:off x="6750055" y="5533199"/>
            <a:ext cx="2117613" cy="778384"/>
          </a:xfrm>
          <a:prstGeom prst="curvedUpArrow">
            <a:avLst>
              <a:gd name="adj1" fmla="val 25000"/>
              <a:gd name="adj2" fmla="val 50000"/>
              <a:gd name="adj3" fmla="val 409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3" name="Rectangle 32"/>
          <p:cNvSpPr/>
          <p:nvPr/>
        </p:nvSpPr>
        <p:spPr>
          <a:xfrm>
            <a:off x="7682305" y="5807005"/>
            <a:ext cx="1218709" cy="646331"/>
          </a:xfrm>
          <a:prstGeom prst="rect">
            <a:avLst/>
          </a:prstGeom>
        </p:spPr>
        <p:txBody>
          <a:bodyPr wrap="square">
            <a:spAutoFit/>
          </a:bodyPr>
          <a:lstStyle/>
          <a:p>
            <a:r>
              <a:rPr lang="en-SG" dirty="0"/>
              <a:t>Rotation</a:t>
            </a:r>
          </a:p>
          <a:p>
            <a:r>
              <a:rPr lang="en-SG" dirty="0"/>
              <a:t>Delay</a:t>
            </a:r>
          </a:p>
        </p:txBody>
      </p:sp>
    </p:spTree>
    <p:extLst>
      <p:ext uri="{BB962C8B-B14F-4D97-AF65-F5344CB8AC3E}">
        <p14:creationId xmlns:p14="http://schemas.microsoft.com/office/powerpoint/2010/main" val="1465018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Access time </a:t>
            </a:r>
          </a:p>
        </p:txBody>
      </p:sp>
      <p:sp>
        <p:nvSpPr>
          <p:cNvPr id="3" name="Content Placeholder 2"/>
          <p:cNvSpPr>
            <a:spLocks noGrp="1"/>
          </p:cNvSpPr>
          <p:nvPr>
            <p:ph idx="1"/>
          </p:nvPr>
        </p:nvSpPr>
        <p:spPr/>
        <p:txBody>
          <a:bodyPr>
            <a:normAutofit fontScale="92500" lnSpcReduction="10000"/>
          </a:bodyPr>
          <a:lstStyle/>
          <a:p>
            <a:pPr marL="0" indent="0">
              <a:spcBef>
                <a:spcPts val="0"/>
              </a:spcBef>
              <a:buNone/>
              <a:defRPr/>
            </a:pPr>
            <a:r>
              <a:rPr lang="en-SG" dirty="0"/>
              <a:t>Access time = Seek </a:t>
            </a:r>
            <a:r>
              <a:rPr lang="en-SG" dirty="0" smtClean="0"/>
              <a:t>time + </a:t>
            </a:r>
            <a:r>
              <a:rPr lang="en-SG" dirty="0"/>
              <a:t>Latency time </a:t>
            </a:r>
            <a:r>
              <a:rPr lang="en-SG" dirty="0" smtClean="0"/>
              <a:t>+ </a:t>
            </a:r>
            <a:r>
              <a:rPr lang="en-SG" dirty="0"/>
              <a:t>Overheads</a:t>
            </a:r>
          </a:p>
          <a:p>
            <a:pPr marL="0" indent="0">
              <a:spcBef>
                <a:spcPts val="0"/>
              </a:spcBef>
              <a:buNone/>
              <a:defRPr/>
            </a:pPr>
            <a:endParaRPr lang="en-GB" dirty="0" smtClean="0"/>
          </a:p>
          <a:p>
            <a:pPr marL="0" indent="0">
              <a:spcBef>
                <a:spcPts val="0"/>
              </a:spcBef>
              <a:buNone/>
              <a:defRPr/>
            </a:pPr>
            <a:r>
              <a:rPr lang="en-GB" dirty="0" smtClean="0"/>
              <a:t>What </a:t>
            </a:r>
            <a:r>
              <a:rPr lang="en-GB" dirty="0"/>
              <a:t>is the time of one revolution of the disk for 7200 RPM drive?</a:t>
            </a:r>
          </a:p>
          <a:p>
            <a:pPr marL="0" indent="0">
              <a:spcBef>
                <a:spcPts val="0"/>
              </a:spcBef>
              <a:buNone/>
              <a:defRPr/>
            </a:pPr>
            <a:r>
              <a:rPr lang="en-GB" dirty="0"/>
              <a:t>     No. of rev per second = 7200 / 60  = 120 </a:t>
            </a:r>
          </a:p>
          <a:p>
            <a:pPr marL="0" indent="0">
              <a:spcBef>
                <a:spcPts val="0"/>
              </a:spcBef>
              <a:buNone/>
              <a:defRPr/>
            </a:pPr>
            <a:r>
              <a:rPr lang="en-GB" dirty="0"/>
              <a:t>     time per rev = 1000 /120  </a:t>
            </a:r>
            <a:r>
              <a:rPr lang="en-GB" dirty="0" err="1"/>
              <a:t>ms</a:t>
            </a:r>
            <a:r>
              <a:rPr lang="en-GB" dirty="0"/>
              <a:t> = 8.33  </a:t>
            </a:r>
            <a:r>
              <a:rPr lang="en-GB" dirty="0" err="1"/>
              <a:t>ms</a:t>
            </a:r>
            <a:endParaRPr lang="en-GB" dirty="0"/>
          </a:p>
          <a:p>
            <a:pPr marL="0" indent="0">
              <a:spcBef>
                <a:spcPts val="0"/>
              </a:spcBef>
              <a:buNone/>
              <a:defRPr/>
            </a:pPr>
            <a:r>
              <a:rPr lang="en-SG" dirty="0" smtClean="0"/>
              <a:t>Latency </a:t>
            </a:r>
            <a:r>
              <a:rPr lang="en-SG" dirty="0"/>
              <a:t>time = ½ of rev time = 4.17 </a:t>
            </a:r>
            <a:r>
              <a:rPr lang="en-SG" dirty="0" err="1"/>
              <a:t>ms</a:t>
            </a:r>
            <a:endParaRPr lang="en-SG" dirty="0"/>
          </a:p>
          <a:p>
            <a:endParaRPr lang="en-SG" dirty="0" smtClean="0"/>
          </a:p>
          <a:p>
            <a:r>
              <a:rPr lang="en-SG" dirty="0" smtClean="0"/>
              <a:t>Access </a:t>
            </a:r>
            <a:r>
              <a:rPr lang="en-SG" dirty="0"/>
              <a:t>time = </a:t>
            </a:r>
            <a:r>
              <a:rPr lang="en-SG" dirty="0" smtClean="0"/>
              <a:t>7 </a:t>
            </a:r>
            <a:r>
              <a:rPr lang="en-SG" dirty="0" err="1" smtClean="0"/>
              <a:t>ms</a:t>
            </a:r>
            <a:r>
              <a:rPr lang="en-SG" dirty="0" smtClean="0"/>
              <a:t> + 4.17 </a:t>
            </a:r>
            <a:r>
              <a:rPr lang="en-SG" dirty="0" err="1" smtClean="0"/>
              <a:t>ms</a:t>
            </a:r>
            <a:r>
              <a:rPr lang="en-SG" dirty="0" smtClean="0"/>
              <a:t> + 0.5 </a:t>
            </a:r>
            <a:r>
              <a:rPr lang="en-SG" dirty="0" err="1" smtClean="0"/>
              <a:t>ms</a:t>
            </a:r>
            <a:r>
              <a:rPr lang="en-SG" dirty="0" smtClean="0"/>
              <a:t> =~ 12 </a:t>
            </a:r>
            <a:r>
              <a:rPr lang="en-SG" dirty="0" err="1" smtClean="0"/>
              <a:t>ms</a:t>
            </a:r>
            <a:r>
              <a:rPr lang="en-SG" dirty="0" smtClean="0"/>
              <a:t> </a:t>
            </a:r>
            <a:endParaRPr lang="en-SG" dirty="0"/>
          </a:p>
        </p:txBody>
      </p:sp>
    </p:spTree>
    <p:extLst>
      <p:ext uri="{BB962C8B-B14F-4D97-AF65-F5344CB8AC3E}">
        <p14:creationId xmlns:p14="http://schemas.microsoft.com/office/powerpoint/2010/main" val="236208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Modern Disk Drives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8876327"/>
              </p:ext>
            </p:extLst>
          </p:nvPr>
        </p:nvGraphicFramePr>
        <p:xfrm>
          <a:off x="457200" y="1600200"/>
          <a:ext cx="8229600" cy="41503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endParaRPr lang="en-SG" dirty="0"/>
                    </a:p>
                  </a:txBody>
                  <a:tcPr/>
                </a:tc>
                <a:tc>
                  <a:txBody>
                    <a:bodyPr/>
                    <a:lstStyle/>
                    <a:p>
                      <a:r>
                        <a:rPr lang="en-SG" sz="1800" b="1" i="0" u="none" strike="noStrike" kern="1200" baseline="0" dirty="0" smtClean="0">
                          <a:solidFill>
                            <a:schemeClr val="lt1"/>
                          </a:solidFill>
                          <a:latin typeface="+mn-lt"/>
                          <a:ea typeface="+mn-ea"/>
                          <a:cs typeface="+mn-cs"/>
                        </a:rPr>
                        <a:t>Seagate</a:t>
                      </a:r>
                    </a:p>
                    <a:p>
                      <a:r>
                        <a:rPr lang="en-SG" sz="1800" b="1" i="0" u="none" strike="noStrike" kern="1200" baseline="0" dirty="0" smtClean="0">
                          <a:solidFill>
                            <a:schemeClr val="lt1"/>
                          </a:solidFill>
                          <a:latin typeface="+mn-lt"/>
                          <a:ea typeface="+mn-ea"/>
                          <a:cs typeface="+mn-cs"/>
                        </a:rPr>
                        <a:t>Barracuda</a:t>
                      </a:r>
                    </a:p>
                    <a:p>
                      <a:r>
                        <a:rPr lang="en-SG" sz="1800" b="1" i="0" u="none" strike="noStrike" kern="1200" baseline="0" dirty="0" smtClean="0">
                          <a:solidFill>
                            <a:schemeClr val="lt1"/>
                          </a:solidFill>
                          <a:latin typeface="+mn-lt"/>
                          <a:ea typeface="+mn-ea"/>
                          <a:cs typeface="+mn-cs"/>
                        </a:rPr>
                        <a:t>7200.12</a:t>
                      </a:r>
                    </a:p>
                  </a:txBody>
                  <a:tcPr/>
                </a:tc>
                <a:tc>
                  <a:txBody>
                    <a:bodyPr/>
                    <a:lstStyle/>
                    <a:p>
                      <a:r>
                        <a:rPr lang="en-SG" sz="1800" b="1" i="0" u="none" strike="noStrike" kern="1200" baseline="0" dirty="0" smtClean="0">
                          <a:solidFill>
                            <a:schemeClr val="lt1"/>
                          </a:solidFill>
                          <a:latin typeface="+mn-lt"/>
                          <a:ea typeface="+mn-ea"/>
                          <a:cs typeface="+mn-cs"/>
                        </a:rPr>
                        <a:t>Seagate</a:t>
                      </a:r>
                    </a:p>
                    <a:p>
                      <a:r>
                        <a:rPr lang="en-SG" sz="1800" b="1" i="0" u="none" strike="noStrike" kern="1200" baseline="0" dirty="0" smtClean="0">
                          <a:solidFill>
                            <a:schemeClr val="lt1"/>
                          </a:solidFill>
                          <a:latin typeface="+mn-lt"/>
                          <a:ea typeface="+mn-ea"/>
                          <a:cs typeface="+mn-cs"/>
                        </a:rPr>
                        <a:t>Cheetah</a:t>
                      </a:r>
                    </a:p>
                    <a:p>
                      <a:r>
                        <a:rPr lang="en-SG" sz="1800" b="1" i="0" u="none" strike="noStrike" kern="1200" baseline="0" dirty="0" smtClean="0">
                          <a:solidFill>
                            <a:schemeClr val="lt1"/>
                          </a:solidFill>
                          <a:latin typeface="+mn-lt"/>
                          <a:ea typeface="+mn-ea"/>
                          <a:cs typeface="+mn-cs"/>
                        </a:rPr>
                        <a:t>15K7</a:t>
                      </a:r>
                      <a:endParaRPr lang="en-SG" dirty="0" smtClean="0"/>
                    </a:p>
                  </a:txBody>
                  <a:tcPr/>
                </a:tc>
              </a:tr>
              <a:tr h="370840">
                <a:tc>
                  <a:txBody>
                    <a:bodyPr/>
                    <a:lstStyle/>
                    <a:p>
                      <a:r>
                        <a:rPr lang="en-SG" sz="1800" b="0" i="0" u="none" strike="noStrike" kern="1200" baseline="0" dirty="0" smtClean="0">
                          <a:solidFill>
                            <a:schemeClr val="dk1"/>
                          </a:solidFill>
                          <a:latin typeface="+mn-lt"/>
                          <a:ea typeface="+mn-ea"/>
                          <a:cs typeface="+mn-cs"/>
                        </a:rPr>
                        <a:t>Capacity</a:t>
                      </a:r>
                    </a:p>
                  </a:txBody>
                  <a:tcPr/>
                </a:tc>
                <a:tc>
                  <a:txBody>
                    <a:bodyPr/>
                    <a:lstStyle/>
                    <a:p>
                      <a:r>
                        <a:rPr lang="en-SG" sz="1800" b="0" i="0" u="none" strike="noStrike" kern="1200" baseline="0" dirty="0" smtClean="0">
                          <a:solidFill>
                            <a:schemeClr val="dk1"/>
                          </a:solidFill>
                          <a:latin typeface="+mn-lt"/>
                          <a:ea typeface="+mn-ea"/>
                          <a:cs typeface="+mn-cs"/>
                        </a:rPr>
                        <a:t>1 TB </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300 GB</a:t>
                      </a:r>
                    </a:p>
                    <a:p>
                      <a:endParaRPr lang="en-SG" dirty="0"/>
                    </a:p>
                  </a:txBody>
                  <a:tcPr/>
                </a:tc>
              </a:tr>
              <a:tr h="370840">
                <a:tc>
                  <a:txBody>
                    <a:bodyPr/>
                    <a:lstStyle/>
                    <a:p>
                      <a:r>
                        <a:rPr lang="en-SG" sz="1800" b="0" i="0" u="none" strike="noStrike" kern="1200" baseline="0" dirty="0" smtClean="0">
                          <a:solidFill>
                            <a:schemeClr val="dk1"/>
                          </a:solidFill>
                          <a:latin typeface="+mn-lt"/>
                          <a:ea typeface="+mn-ea"/>
                          <a:cs typeface="+mn-cs"/>
                        </a:rPr>
                        <a:t>Disk/Heads </a:t>
                      </a:r>
                      <a:endParaRPr lang="en-SG" dirty="0"/>
                    </a:p>
                  </a:txBody>
                  <a:tcPr/>
                </a:tc>
                <a:tc>
                  <a:txBody>
                    <a:bodyPr/>
                    <a:lstStyle/>
                    <a:p>
                      <a:r>
                        <a:rPr lang="en-SG" sz="1800" b="0" i="0" u="none" strike="noStrike" kern="1200" baseline="0" dirty="0" smtClean="0">
                          <a:solidFill>
                            <a:schemeClr val="dk1"/>
                          </a:solidFill>
                          <a:latin typeface="+mn-lt"/>
                          <a:ea typeface="+mn-ea"/>
                          <a:cs typeface="+mn-cs"/>
                        </a:rPr>
                        <a:t>1/2</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2/4</a:t>
                      </a:r>
                    </a:p>
                  </a:txBody>
                  <a:tcPr/>
                </a:tc>
              </a:tr>
              <a:tr h="370840">
                <a:tc>
                  <a:txBody>
                    <a:bodyPr/>
                    <a:lstStyle/>
                    <a:p>
                      <a:r>
                        <a:rPr lang="en-SG" sz="1800" b="0" i="0" u="none" strike="noStrike" kern="1200" baseline="0" dirty="0" smtClean="0">
                          <a:solidFill>
                            <a:schemeClr val="dk1"/>
                          </a:solidFill>
                          <a:latin typeface="+mn-lt"/>
                          <a:ea typeface="+mn-ea"/>
                          <a:cs typeface="+mn-cs"/>
                        </a:rPr>
                        <a:t>Cache</a:t>
                      </a:r>
                      <a:endParaRPr lang="en-SG" dirty="0"/>
                    </a:p>
                  </a:txBody>
                  <a:tcPr/>
                </a:tc>
                <a:tc>
                  <a:txBody>
                    <a:bodyPr/>
                    <a:lstStyle/>
                    <a:p>
                      <a:r>
                        <a:rPr lang="en-SG" sz="1800" b="0" i="0" u="none" strike="noStrike" kern="1200" baseline="0" dirty="0" smtClean="0">
                          <a:solidFill>
                            <a:schemeClr val="dk1"/>
                          </a:solidFill>
                          <a:latin typeface="+mn-lt"/>
                          <a:ea typeface="+mn-ea"/>
                          <a:cs typeface="+mn-cs"/>
                        </a:rPr>
                        <a:t>32 MB </a:t>
                      </a:r>
                      <a:endParaRPr lang="en-SG" dirty="0"/>
                    </a:p>
                  </a:txBody>
                  <a:tcPr/>
                </a:tc>
                <a:tc>
                  <a:txBody>
                    <a:bodyPr/>
                    <a:lstStyle/>
                    <a:p>
                      <a:r>
                        <a:rPr lang="en-SG" sz="1800" b="0" i="0" u="none" strike="noStrike" kern="1200" baseline="0" dirty="0" smtClean="0">
                          <a:solidFill>
                            <a:schemeClr val="dk1"/>
                          </a:solidFill>
                          <a:latin typeface="+mn-lt"/>
                          <a:ea typeface="+mn-ea"/>
                          <a:cs typeface="+mn-cs"/>
                        </a:rPr>
                        <a:t>16 MB</a:t>
                      </a:r>
                      <a:endParaRPr lang="en-SG" dirty="0"/>
                    </a:p>
                  </a:txBody>
                  <a:tcPr/>
                </a:tc>
              </a:tr>
              <a:tr h="370840">
                <a:tc>
                  <a:txBody>
                    <a:bodyPr/>
                    <a:lstStyle/>
                    <a:p>
                      <a:r>
                        <a:rPr lang="en-SG" sz="1800" b="0" i="0" u="none" strike="noStrike" kern="1200" baseline="0" dirty="0" smtClean="0">
                          <a:solidFill>
                            <a:schemeClr val="dk1"/>
                          </a:solidFill>
                          <a:latin typeface="+mn-lt"/>
                          <a:ea typeface="+mn-ea"/>
                          <a:cs typeface="+mn-cs"/>
                        </a:rPr>
                        <a:t>Speed</a:t>
                      </a:r>
                      <a:endParaRPr lang="en-SG" dirty="0"/>
                    </a:p>
                  </a:txBody>
                  <a:tcPr/>
                </a:tc>
                <a:tc>
                  <a:txBody>
                    <a:bodyPr/>
                    <a:lstStyle/>
                    <a:p>
                      <a:r>
                        <a:rPr lang="en-SG" sz="1800" b="0" i="0" u="none" strike="noStrike" kern="1200" baseline="0" dirty="0" smtClean="0">
                          <a:solidFill>
                            <a:schemeClr val="dk1"/>
                          </a:solidFill>
                          <a:latin typeface="+mn-lt"/>
                          <a:ea typeface="+mn-ea"/>
                          <a:cs typeface="+mn-cs"/>
                        </a:rPr>
                        <a:t>7200RPM</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15000RPM</a:t>
                      </a:r>
                    </a:p>
                  </a:txBody>
                  <a:tcPr/>
                </a:tc>
              </a:tr>
              <a:tr h="370840">
                <a:tc>
                  <a:txBody>
                    <a:bodyPr/>
                    <a:lstStyle/>
                    <a:p>
                      <a:r>
                        <a:rPr lang="en-SG" sz="1800" b="0" i="0" u="none" strike="noStrike" kern="1200" baseline="0" dirty="0" smtClean="0">
                          <a:solidFill>
                            <a:schemeClr val="dk1"/>
                          </a:solidFill>
                          <a:latin typeface="+mn-lt"/>
                          <a:ea typeface="+mn-ea"/>
                          <a:cs typeface="+mn-cs"/>
                        </a:rPr>
                        <a:t>Latency (</a:t>
                      </a:r>
                      <a:r>
                        <a:rPr lang="en-SG" sz="1800" b="0" i="0" u="none" strike="noStrike" kern="1200" baseline="0" dirty="0" err="1" smtClean="0">
                          <a:solidFill>
                            <a:schemeClr val="dk1"/>
                          </a:solidFill>
                          <a:latin typeface="+mn-lt"/>
                          <a:ea typeface="+mn-ea"/>
                          <a:cs typeface="+mn-cs"/>
                        </a:rPr>
                        <a:t>ms</a:t>
                      </a:r>
                      <a:r>
                        <a:rPr lang="en-SG" sz="1800" b="0" i="0" u="none" strike="noStrike" kern="1200" baseline="0" dirty="0" smtClean="0">
                          <a:solidFill>
                            <a:schemeClr val="dk1"/>
                          </a:solidFill>
                          <a:latin typeface="+mn-lt"/>
                          <a:ea typeface="+mn-ea"/>
                          <a:cs typeface="+mn-cs"/>
                        </a:rPr>
                        <a:t>) </a:t>
                      </a:r>
                      <a:endParaRPr lang="en-SG" dirty="0"/>
                    </a:p>
                  </a:txBody>
                  <a:tcPr/>
                </a:tc>
                <a:tc>
                  <a:txBody>
                    <a:bodyPr/>
                    <a:lstStyle/>
                    <a:p>
                      <a:r>
                        <a:rPr lang="en-SG" sz="1800" b="0" i="0" u="none" strike="noStrike" kern="1200" baseline="0" dirty="0" smtClean="0">
                          <a:solidFill>
                            <a:schemeClr val="dk1"/>
                          </a:solidFill>
                          <a:latin typeface="+mn-lt"/>
                          <a:ea typeface="+mn-ea"/>
                          <a:cs typeface="+mn-cs"/>
                        </a:rPr>
                        <a:t>4.16</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2.0</a:t>
                      </a:r>
                    </a:p>
                  </a:txBody>
                  <a:tcPr/>
                </a:tc>
              </a:tr>
              <a:tr h="370840">
                <a:tc>
                  <a:txBody>
                    <a:bodyPr/>
                    <a:lstStyle/>
                    <a:p>
                      <a:r>
                        <a:rPr lang="en-SG" sz="1800" b="0" i="0" u="none" strike="noStrike" kern="1200" baseline="0" dirty="0" err="1" smtClean="0">
                          <a:solidFill>
                            <a:schemeClr val="dk1"/>
                          </a:solidFill>
                          <a:latin typeface="+mn-lt"/>
                          <a:ea typeface="+mn-ea"/>
                          <a:cs typeface="+mn-cs"/>
                        </a:rPr>
                        <a:t>Avg</a:t>
                      </a:r>
                      <a:r>
                        <a:rPr lang="en-SG" sz="1800" b="0" i="0" u="none" strike="noStrike" kern="1200" baseline="0" dirty="0" smtClean="0">
                          <a:solidFill>
                            <a:schemeClr val="dk1"/>
                          </a:solidFill>
                          <a:latin typeface="+mn-lt"/>
                          <a:ea typeface="+mn-ea"/>
                          <a:cs typeface="+mn-cs"/>
                        </a:rPr>
                        <a:t> seek (</a:t>
                      </a:r>
                      <a:r>
                        <a:rPr lang="en-SG" sz="1800" b="0" i="0" u="none" strike="noStrike" kern="1200" baseline="0" dirty="0" err="1" smtClean="0">
                          <a:solidFill>
                            <a:schemeClr val="dk1"/>
                          </a:solidFill>
                          <a:latin typeface="+mn-lt"/>
                          <a:ea typeface="+mn-ea"/>
                          <a:cs typeface="+mn-cs"/>
                        </a:rPr>
                        <a:t>ms</a:t>
                      </a:r>
                      <a:r>
                        <a:rPr lang="en-SG" sz="1800" b="0" i="0" u="none" strike="noStrike" kern="1200" baseline="0" dirty="0" smtClean="0">
                          <a:solidFill>
                            <a:schemeClr val="dk1"/>
                          </a:solidFill>
                          <a:latin typeface="+mn-lt"/>
                          <a:ea typeface="+mn-ea"/>
                          <a:cs typeface="+mn-cs"/>
                        </a:rPr>
                        <a:t>) </a:t>
                      </a:r>
                      <a:endParaRPr lang="en-SG" dirty="0"/>
                    </a:p>
                  </a:txBody>
                  <a:tcPr/>
                </a:tc>
                <a:tc>
                  <a:txBody>
                    <a:bodyPr/>
                    <a:lstStyle/>
                    <a:p>
                      <a:r>
                        <a:rPr lang="en-SG" sz="1800" b="0" i="0" u="none" strike="noStrike" kern="1200" baseline="0" dirty="0" smtClean="0">
                          <a:solidFill>
                            <a:schemeClr val="dk1"/>
                          </a:solidFill>
                          <a:latin typeface="+mn-lt"/>
                          <a:ea typeface="+mn-ea"/>
                          <a:cs typeface="+mn-cs"/>
                        </a:rPr>
                        <a:t>8.5/9.5 </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3.4/3.9</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err="1" smtClean="0">
                          <a:solidFill>
                            <a:schemeClr val="dk1"/>
                          </a:solidFill>
                          <a:latin typeface="+mn-lt"/>
                          <a:ea typeface="+mn-ea"/>
                          <a:cs typeface="+mn-cs"/>
                        </a:rPr>
                        <a:t>Avg</a:t>
                      </a:r>
                      <a:r>
                        <a:rPr lang="en-SG" sz="1800" b="0" i="0" u="none" strike="noStrike" kern="1200" baseline="0" dirty="0" smtClean="0">
                          <a:solidFill>
                            <a:schemeClr val="dk1"/>
                          </a:solidFill>
                          <a:latin typeface="+mn-lt"/>
                          <a:ea typeface="+mn-ea"/>
                          <a:cs typeface="+mn-cs"/>
                        </a:rPr>
                        <a:t> data rate (MB/s)</a:t>
                      </a:r>
                    </a:p>
                  </a:txBody>
                  <a:tcPr/>
                </a:tc>
                <a:tc>
                  <a:txBody>
                    <a:bodyPr/>
                    <a:lstStyle/>
                    <a:p>
                      <a:r>
                        <a:rPr lang="en-SG" sz="1800" b="0" i="0" u="none" strike="noStrike" kern="1200" baseline="0" dirty="0" smtClean="0">
                          <a:solidFill>
                            <a:schemeClr val="dk1"/>
                          </a:solidFill>
                          <a:latin typeface="+mn-lt"/>
                          <a:ea typeface="+mn-ea"/>
                          <a:cs typeface="+mn-cs"/>
                        </a:rPr>
                        <a:t>156</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600</a:t>
                      </a:r>
                    </a:p>
                  </a:txBody>
                  <a:tcPr/>
                </a:tc>
              </a:tr>
              <a:tr h="370840">
                <a:tc>
                  <a:txBody>
                    <a:bodyPr/>
                    <a:lstStyle/>
                    <a:p>
                      <a:r>
                        <a:rPr lang="en-SG" sz="1800" b="0" i="0" u="none" strike="noStrike" kern="1200" baseline="0" dirty="0" smtClean="0">
                          <a:solidFill>
                            <a:schemeClr val="dk1"/>
                          </a:solidFill>
                          <a:latin typeface="+mn-lt"/>
                          <a:ea typeface="+mn-ea"/>
                          <a:cs typeface="+mn-cs"/>
                        </a:rPr>
                        <a:t>Interface</a:t>
                      </a:r>
                      <a:endParaRPr lang="en-SG" dirty="0"/>
                    </a:p>
                  </a:txBody>
                  <a:tcPr/>
                </a:tc>
                <a:tc>
                  <a:txBody>
                    <a:bodyPr/>
                    <a:lstStyle/>
                    <a:p>
                      <a:r>
                        <a:rPr lang="en-SG" sz="1800" b="0" i="0" u="none" strike="noStrike" kern="1200" baseline="0" dirty="0" smtClean="0">
                          <a:solidFill>
                            <a:schemeClr val="dk1"/>
                          </a:solidFill>
                          <a:latin typeface="+mn-lt"/>
                          <a:ea typeface="+mn-ea"/>
                          <a:cs typeface="+mn-cs"/>
                        </a:rPr>
                        <a:t>SATA 3GB/s </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800" b="0" i="0" u="none" strike="noStrike" kern="1200" baseline="0" dirty="0" smtClean="0">
                          <a:solidFill>
                            <a:schemeClr val="dk1"/>
                          </a:solidFill>
                          <a:latin typeface="+mn-lt"/>
                          <a:ea typeface="+mn-ea"/>
                          <a:cs typeface="+mn-cs"/>
                        </a:rPr>
                        <a:t>6 GB/s SAS</a:t>
                      </a:r>
                      <a:endParaRPr lang="en-SG" dirty="0" smtClean="0"/>
                    </a:p>
                  </a:txBody>
                  <a:tcPr/>
                </a:tc>
              </a:tr>
            </a:tbl>
          </a:graphicData>
        </a:graphic>
      </p:graphicFrame>
    </p:spTree>
    <p:extLst>
      <p:ext uri="{BB962C8B-B14F-4D97-AF65-F5344CB8AC3E}">
        <p14:creationId xmlns:p14="http://schemas.microsoft.com/office/powerpoint/2010/main" val="86567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Disk Structure</a:t>
            </a:r>
          </a:p>
        </p:txBody>
      </p:sp>
      <p:sp>
        <p:nvSpPr>
          <p:cNvPr id="3" name="Content Placeholder 2"/>
          <p:cNvSpPr>
            <a:spLocks noGrp="1"/>
          </p:cNvSpPr>
          <p:nvPr>
            <p:ph idx="1"/>
          </p:nvPr>
        </p:nvSpPr>
        <p:spPr/>
        <p:txBody>
          <a:bodyPr>
            <a:normAutofit fontScale="85000" lnSpcReduction="20000"/>
          </a:bodyPr>
          <a:lstStyle/>
          <a:p>
            <a:r>
              <a:rPr lang="en-SG" dirty="0"/>
              <a:t>Disk drives addressed as 1-dim arrays of logical </a:t>
            </a:r>
            <a:r>
              <a:rPr lang="en-SG" dirty="0" smtClean="0"/>
              <a:t>blocks (the </a:t>
            </a:r>
            <a:r>
              <a:rPr lang="en-SG" dirty="0"/>
              <a:t>smallest unit of transfer)</a:t>
            </a:r>
          </a:p>
          <a:p>
            <a:r>
              <a:rPr lang="en-SG" dirty="0" smtClean="0"/>
              <a:t>This </a:t>
            </a:r>
            <a:r>
              <a:rPr lang="en-SG" dirty="0"/>
              <a:t>array mapped sequentially onto disk sectors</a:t>
            </a:r>
          </a:p>
          <a:p>
            <a:r>
              <a:rPr lang="en-SG" dirty="0" smtClean="0"/>
              <a:t>Address </a:t>
            </a:r>
            <a:r>
              <a:rPr lang="en-SG" dirty="0"/>
              <a:t>0 is 1st sector of 1st track of the </a:t>
            </a:r>
            <a:r>
              <a:rPr lang="en-SG" dirty="0" smtClean="0"/>
              <a:t>outermost cylinder</a:t>
            </a:r>
            <a:endParaRPr lang="en-SG" dirty="0"/>
          </a:p>
          <a:p>
            <a:r>
              <a:rPr lang="en-SG" dirty="0" smtClean="0"/>
              <a:t>Addresses </a:t>
            </a:r>
            <a:r>
              <a:rPr lang="en-SG" dirty="0"/>
              <a:t>incremented within track, then within </a:t>
            </a:r>
            <a:r>
              <a:rPr lang="en-SG" dirty="0" smtClean="0"/>
              <a:t>tracks of </a:t>
            </a:r>
            <a:r>
              <a:rPr lang="en-SG" dirty="0"/>
              <a:t>the cylinder, then across cylinders, from </a:t>
            </a:r>
            <a:r>
              <a:rPr lang="en-SG" dirty="0" smtClean="0"/>
              <a:t>innermost to </a:t>
            </a:r>
            <a:r>
              <a:rPr lang="en-SG" dirty="0"/>
              <a:t>outermost</a:t>
            </a:r>
          </a:p>
          <a:p>
            <a:r>
              <a:rPr lang="en-SG" dirty="0" smtClean="0"/>
              <a:t>Translation </a:t>
            </a:r>
            <a:r>
              <a:rPr lang="en-SG" dirty="0"/>
              <a:t>is theoretically possible, but usually difficult</a:t>
            </a:r>
          </a:p>
          <a:p>
            <a:r>
              <a:rPr lang="en-SG" dirty="0" smtClean="0"/>
              <a:t>Some </a:t>
            </a:r>
            <a:r>
              <a:rPr lang="en-SG" dirty="0"/>
              <a:t>sectors might be defective</a:t>
            </a:r>
          </a:p>
          <a:p>
            <a:r>
              <a:rPr lang="en-SG" dirty="0" smtClean="0"/>
              <a:t>Number </a:t>
            </a:r>
            <a:r>
              <a:rPr lang="en-SG" dirty="0"/>
              <a:t>of sectors per track is not a constant</a:t>
            </a:r>
          </a:p>
        </p:txBody>
      </p:sp>
    </p:spTree>
    <p:extLst>
      <p:ext uri="{BB962C8B-B14F-4D97-AF65-F5344CB8AC3E}">
        <p14:creationId xmlns:p14="http://schemas.microsoft.com/office/powerpoint/2010/main" val="3564616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2759</Words>
  <Application>Microsoft Office PowerPoint</Application>
  <PresentationFormat>On-screen Show (4:3)</PresentationFormat>
  <Paragraphs>564</Paragraphs>
  <Slides>54</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3" baseType="lpstr">
      <vt:lpstr>Monotype Sorts</vt:lpstr>
      <vt:lpstr>Arial</vt:lpstr>
      <vt:lpstr>Calibri</vt:lpstr>
      <vt:lpstr>Symbol</vt:lpstr>
      <vt:lpstr>Times New Roman</vt:lpstr>
      <vt:lpstr>Verdana</vt:lpstr>
      <vt:lpstr>Office Theme</vt:lpstr>
      <vt:lpstr>Microsoft Photo Editor 3.0 Photo</vt:lpstr>
      <vt:lpstr>VISIO</vt:lpstr>
      <vt:lpstr>ET0023 Operating Systems</vt:lpstr>
      <vt:lpstr>Size Matters</vt:lpstr>
      <vt:lpstr>Internal Structure</vt:lpstr>
      <vt:lpstr>Sectors and tracks</vt:lpstr>
      <vt:lpstr>Magnetic Storage Terms</vt:lpstr>
      <vt:lpstr>Overheads</vt:lpstr>
      <vt:lpstr>Access time </vt:lpstr>
      <vt:lpstr>Modern Disk Drives</vt:lpstr>
      <vt:lpstr>Disk Structure</vt:lpstr>
      <vt:lpstr>Disk Sectors / Track</vt:lpstr>
      <vt:lpstr>Disk Scheduling</vt:lpstr>
      <vt:lpstr>Disk Scheduling Algorithms</vt:lpstr>
      <vt:lpstr>Good Algorithms</vt:lpstr>
      <vt:lpstr>Low-level Disk Formatting</vt:lpstr>
      <vt:lpstr>Cylinder Skew</vt:lpstr>
      <vt:lpstr>Formatting &amp; Performance</vt:lpstr>
      <vt:lpstr>Disk Partitioning</vt:lpstr>
      <vt:lpstr>Disk Partitioning Software</vt:lpstr>
      <vt:lpstr>GNU GParted</vt:lpstr>
      <vt:lpstr>Typical Windows Partitions</vt:lpstr>
      <vt:lpstr>Typical Linux Partitions</vt:lpstr>
      <vt:lpstr>What happens if a disk is bad?</vt:lpstr>
      <vt:lpstr>Speed vs Data Integrity</vt:lpstr>
      <vt:lpstr>Striping</vt:lpstr>
      <vt:lpstr>RAID</vt:lpstr>
      <vt:lpstr>RAID Issues</vt:lpstr>
      <vt:lpstr>RAID 0</vt:lpstr>
      <vt:lpstr>RAID 1</vt:lpstr>
      <vt:lpstr>RAID 5</vt:lpstr>
      <vt:lpstr>Parity &amp; Hamming Codes</vt:lpstr>
      <vt:lpstr>RAID 6</vt:lpstr>
      <vt:lpstr>What about RAID 2,3,4 ?</vt:lpstr>
      <vt:lpstr>RAID 0 + 1</vt:lpstr>
      <vt:lpstr>RAID 1 + 0 (10)</vt:lpstr>
      <vt:lpstr>RAID Controllers</vt:lpstr>
      <vt:lpstr>CD-ROM</vt:lpstr>
      <vt:lpstr>CD-ROM Layout</vt:lpstr>
      <vt:lpstr>PowerPoint Presentation</vt:lpstr>
      <vt:lpstr>Head Disk Coupling Field</vt:lpstr>
      <vt:lpstr>Perpendicular Magnetic Recording</vt:lpstr>
      <vt:lpstr>Areal Density</vt:lpstr>
      <vt:lpstr>Low Level Formatting</vt:lpstr>
      <vt:lpstr>PowerPoint Presentation</vt:lpstr>
      <vt:lpstr>Head Flying Height</vt:lpstr>
      <vt:lpstr>Ramp load/unload dynamics</vt:lpstr>
      <vt:lpstr>PowerPoint Presentation</vt:lpstr>
      <vt:lpstr>Optical Memory</vt:lpstr>
      <vt:lpstr>How a DVD Drive Works </vt:lpstr>
      <vt:lpstr>Solid State Memory SSD</vt:lpstr>
      <vt:lpstr>NAND Flash</vt:lpstr>
      <vt:lpstr>SLC versus MLC</vt:lpstr>
      <vt:lpstr>Incursion of SSD in HDD Markets</vt:lpstr>
      <vt:lpstr>SSD 2.5" vs HDD 2.5" </vt:lpstr>
      <vt:lpstr>Activity: Alternative Memory Devices</vt:lpstr>
    </vt:vector>
  </TitlesOfParts>
  <Company>Singapore Polytechnic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ET0023 Operating Systems</dc:title>
  <dc:creator>Staff</dc:creator>
  <cp:lastModifiedBy>Leong Kin Seng</cp:lastModifiedBy>
  <cp:revision>26</cp:revision>
  <dcterms:created xsi:type="dcterms:W3CDTF">2013-07-09T01:42:28Z</dcterms:created>
  <dcterms:modified xsi:type="dcterms:W3CDTF">2015-07-30T01:31:24Z</dcterms:modified>
</cp:coreProperties>
</file>